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4" r:id="rId1"/>
  </p:sldMasterIdLst>
  <p:notesMasterIdLst>
    <p:notesMasterId r:id="rId122"/>
  </p:notesMasterIdLst>
  <p:sldIdLst>
    <p:sldId id="319" r:id="rId2"/>
    <p:sldId id="326" r:id="rId3"/>
    <p:sldId id="342" r:id="rId4"/>
    <p:sldId id="382" r:id="rId5"/>
    <p:sldId id="375" r:id="rId6"/>
    <p:sldId id="352" r:id="rId7"/>
    <p:sldId id="341" r:id="rId8"/>
    <p:sldId id="413" r:id="rId9"/>
    <p:sldId id="366" r:id="rId10"/>
    <p:sldId id="367" r:id="rId11"/>
    <p:sldId id="399" r:id="rId12"/>
    <p:sldId id="331" r:id="rId13"/>
    <p:sldId id="410" r:id="rId14"/>
    <p:sldId id="412" r:id="rId15"/>
    <p:sldId id="411" r:id="rId16"/>
    <p:sldId id="272" r:id="rId17"/>
    <p:sldId id="277" r:id="rId18"/>
    <p:sldId id="260" r:id="rId19"/>
    <p:sldId id="265" r:id="rId20"/>
    <p:sldId id="281" r:id="rId21"/>
    <p:sldId id="282" r:id="rId22"/>
    <p:sldId id="539" r:id="rId23"/>
    <p:sldId id="284" r:id="rId24"/>
    <p:sldId id="286" r:id="rId25"/>
    <p:sldId id="287" r:id="rId26"/>
    <p:sldId id="288" r:id="rId27"/>
    <p:sldId id="292" r:id="rId28"/>
    <p:sldId id="354" r:id="rId29"/>
    <p:sldId id="266" r:id="rId30"/>
    <p:sldId id="329" r:id="rId31"/>
    <p:sldId id="344" r:id="rId32"/>
    <p:sldId id="350" r:id="rId33"/>
    <p:sldId id="263" r:id="rId34"/>
    <p:sldId id="364" r:id="rId35"/>
    <p:sldId id="368" r:id="rId36"/>
    <p:sldId id="516" r:id="rId37"/>
    <p:sldId id="372" r:id="rId38"/>
    <p:sldId id="517" r:id="rId39"/>
    <p:sldId id="518" r:id="rId40"/>
    <p:sldId id="519" r:id="rId41"/>
    <p:sldId id="520" r:id="rId42"/>
    <p:sldId id="521" r:id="rId43"/>
    <p:sldId id="317" r:id="rId44"/>
    <p:sldId id="551" r:id="rId45"/>
    <p:sldId id="267" r:id="rId46"/>
    <p:sldId id="363" r:id="rId47"/>
    <p:sldId id="373" r:id="rId48"/>
    <p:sldId id="377" r:id="rId49"/>
    <p:sldId id="378" r:id="rId50"/>
    <p:sldId id="343" r:id="rId51"/>
    <p:sldId id="376" r:id="rId52"/>
    <p:sldId id="312" r:id="rId53"/>
    <p:sldId id="313" r:id="rId54"/>
    <p:sldId id="365" r:id="rId55"/>
    <p:sldId id="477" r:id="rId56"/>
    <p:sldId id="471" r:id="rId57"/>
    <p:sldId id="465" r:id="rId58"/>
    <p:sldId id="466" r:id="rId59"/>
    <p:sldId id="531" r:id="rId60"/>
    <p:sldId id="362" r:id="rId61"/>
    <p:sldId id="474" r:id="rId62"/>
    <p:sldId id="467" r:id="rId63"/>
    <p:sldId id="469" r:id="rId64"/>
    <p:sldId id="468" r:id="rId65"/>
    <p:sldId id="537" r:id="rId66"/>
    <p:sldId id="510" r:id="rId67"/>
    <p:sldId id="409" r:id="rId68"/>
    <p:sldId id="534" r:id="rId69"/>
    <p:sldId id="347" r:id="rId70"/>
    <p:sldId id="348" r:id="rId71"/>
    <p:sldId id="433" r:id="rId72"/>
    <p:sldId id="414" r:id="rId73"/>
    <p:sldId id="424" r:id="rId74"/>
    <p:sldId id="432" r:id="rId75"/>
    <p:sldId id="454" r:id="rId76"/>
    <p:sldId id="461" r:id="rId77"/>
    <p:sldId id="425" r:id="rId78"/>
    <p:sldId id="478" r:id="rId79"/>
    <p:sldId id="483" r:id="rId80"/>
    <p:sldId id="426" r:id="rId81"/>
    <p:sldId id="484" r:id="rId82"/>
    <p:sldId id="493" r:id="rId83"/>
    <p:sldId id="395" r:id="rId84"/>
    <p:sldId id="423" r:id="rId85"/>
    <p:sldId id="446" r:id="rId86"/>
    <p:sldId id="448" r:id="rId87"/>
    <p:sldId id="416" r:id="rId88"/>
    <p:sldId id="503" r:id="rId89"/>
    <p:sldId id="441" r:id="rId90"/>
    <p:sldId id="501" r:id="rId91"/>
    <p:sldId id="502" r:id="rId92"/>
    <p:sldId id="443" r:id="rId93"/>
    <p:sldId id="463" r:id="rId94"/>
    <p:sldId id="445" r:id="rId95"/>
    <p:sldId id="506" r:id="rId96"/>
    <p:sldId id="507" r:id="rId97"/>
    <p:sldId id="508" r:id="rId98"/>
    <p:sldId id="544" r:id="rId99"/>
    <p:sldId id="543" r:id="rId100"/>
    <p:sldId id="546" r:id="rId101"/>
    <p:sldId id="547" r:id="rId102"/>
    <p:sldId id="548" r:id="rId103"/>
    <p:sldId id="545" r:id="rId104"/>
    <p:sldId id="550" r:id="rId105"/>
    <p:sldId id="549" r:id="rId106"/>
    <p:sldId id="268" r:id="rId107"/>
    <p:sldId id="371" r:id="rId108"/>
    <p:sldId id="357" r:id="rId109"/>
    <p:sldId id="542" r:id="rId110"/>
    <p:sldId id="540" r:id="rId111"/>
    <p:sldId id="541" r:id="rId112"/>
    <p:sldId id="538" r:id="rId113"/>
    <p:sldId id="384" r:id="rId114"/>
    <p:sldId id="385" r:id="rId115"/>
    <p:sldId id="402" r:id="rId116"/>
    <p:sldId id="386" r:id="rId117"/>
    <p:sldId id="404" r:id="rId118"/>
    <p:sldId id="405" r:id="rId119"/>
    <p:sldId id="406" r:id="rId120"/>
    <p:sldId id="512" r:id="rId1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041" autoAdjust="0"/>
    <p:restoredTop sz="93103" autoAdjust="0"/>
  </p:normalViewPr>
  <p:slideViewPr>
    <p:cSldViewPr snapToGrid="0" snapToObjects="1">
      <p:cViewPr varScale="1">
        <p:scale>
          <a:sx n="72" d="100"/>
          <a:sy n="72" d="100"/>
        </p:scale>
        <p:origin x="86"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viewProps" Target="view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6" Type="http://schemas.openxmlformats.org/officeDocument/2006/relationships/image" Target="../media/image102.svg"/><Relationship Id="rId5" Type="http://schemas.openxmlformats.org/officeDocument/2006/relationships/image" Target="../media/image101.png"/><Relationship Id="rId4" Type="http://schemas.openxmlformats.org/officeDocument/2006/relationships/image" Target="../media/image10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6" Type="http://schemas.openxmlformats.org/officeDocument/2006/relationships/image" Target="../media/image102.svg"/><Relationship Id="rId5" Type="http://schemas.openxmlformats.org/officeDocument/2006/relationships/image" Target="../media/image101.png"/><Relationship Id="rId4" Type="http://schemas.openxmlformats.org/officeDocument/2006/relationships/image" Target="../media/image10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DE167-7C87-4417-BBC9-740F6AEC69E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2BF87B9-73B9-4A3A-9844-D9BF7D54B88E}">
      <dgm:prSet/>
      <dgm:spPr/>
      <dgm:t>
        <a:bodyPr/>
        <a:lstStyle/>
        <a:p>
          <a:pPr>
            <a:lnSpc>
              <a:spcPct val="100000"/>
            </a:lnSpc>
          </a:pPr>
          <a:r>
            <a:rPr lang="en-US" b="1"/>
            <a:t>Entitlement/ Regulatory Environment</a:t>
          </a:r>
          <a:endParaRPr lang="en-US"/>
        </a:p>
      </dgm:t>
    </dgm:pt>
    <dgm:pt modelId="{90FBD54F-D206-44CF-AF6A-03B88D4A2FCC}" type="parTrans" cxnId="{06889601-1B78-446F-9B73-81CBEE524E3F}">
      <dgm:prSet/>
      <dgm:spPr/>
      <dgm:t>
        <a:bodyPr/>
        <a:lstStyle/>
        <a:p>
          <a:endParaRPr lang="en-US" sz="1400"/>
        </a:p>
      </dgm:t>
    </dgm:pt>
    <dgm:pt modelId="{916E7C23-EA93-456A-BDA9-C6739351A2EC}" type="sibTrans" cxnId="{06889601-1B78-446F-9B73-81CBEE524E3F}">
      <dgm:prSet/>
      <dgm:spPr/>
      <dgm:t>
        <a:bodyPr/>
        <a:lstStyle/>
        <a:p>
          <a:pPr>
            <a:lnSpc>
              <a:spcPct val="100000"/>
            </a:lnSpc>
          </a:pPr>
          <a:endParaRPr lang="en-US"/>
        </a:p>
      </dgm:t>
    </dgm:pt>
    <dgm:pt modelId="{756FF773-5C57-48CE-B5CA-30DF4D800218}">
      <dgm:prSet/>
      <dgm:spPr/>
      <dgm:t>
        <a:bodyPr/>
        <a:lstStyle/>
        <a:p>
          <a:pPr>
            <a:lnSpc>
              <a:spcPct val="100000"/>
            </a:lnSpc>
          </a:pPr>
          <a:r>
            <a:rPr lang="en-US" b="1"/>
            <a:t>Economic and Market Conditions / Forecast</a:t>
          </a:r>
          <a:endParaRPr lang="en-US"/>
        </a:p>
      </dgm:t>
    </dgm:pt>
    <dgm:pt modelId="{20030A05-ACFB-458E-B1C7-97C7C23BDF40}" type="parTrans" cxnId="{349F42A6-31DF-414D-B69B-7AAEF9491032}">
      <dgm:prSet/>
      <dgm:spPr/>
      <dgm:t>
        <a:bodyPr/>
        <a:lstStyle/>
        <a:p>
          <a:endParaRPr lang="en-US" sz="1400"/>
        </a:p>
      </dgm:t>
    </dgm:pt>
    <dgm:pt modelId="{E3F8D611-BB9D-46D2-A8D1-8541D382F60E}" type="sibTrans" cxnId="{349F42A6-31DF-414D-B69B-7AAEF9491032}">
      <dgm:prSet/>
      <dgm:spPr/>
      <dgm:t>
        <a:bodyPr/>
        <a:lstStyle/>
        <a:p>
          <a:pPr>
            <a:lnSpc>
              <a:spcPct val="100000"/>
            </a:lnSpc>
          </a:pPr>
          <a:endParaRPr lang="en-US"/>
        </a:p>
      </dgm:t>
    </dgm:pt>
    <dgm:pt modelId="{62CEB926-FF06-4D02-80AD-C49590D579BD}">
      <dgm:prSet/>
      <dgm:spPr/>
      <dgm:t>
        <a:bodyPr/>
        <a:lstStyle/>
        <a:p>
          <a:pPr>
            <a:lnSpc>
              <a:spcPct val="100000"/>
            </a:lnSpc>
          </a:pPr>
          <a:r>
            <a:rPr lang="en-US" b="1"/>
            <a:t>Borrowing costs / Lending environment / Funding Plan</a:t>
          </a:r>
          <a:endParaRPr lang="en-US"/>
        </a:p>
      </dgm:t>
    </dgm:pt>
    <dgm:pt modelId="{BA54AB38-568F-464B-93CE-1E006D801F86}" type="parTrans" cxnId="{F6926B10-D57C-464F-85C1-F880FC3C66EB}">
      <dgm:prSet/>
      <dgm:spPr/>
      <dgm:t>
        <a:bodyPr/>
        <a:lstStyle/>
        <a:p>
          <a:endParaRPr lang="en-US" sz="1400"/>
        </a:p>
      </dgm:t>
    </dgm:pt>
    <dgm:pt modelId="{44CA7656-408E-4955-B931-F7CFAE065930}" type="sibTrans" cxnId="{F6926B10-D57C-464F-85C1-F880FC3C66EB}">
      <dgm:prSet/>
      <dgm:spPr/>
      <dgm:t>
        <a:bodyPr/>
        <a:lstStyle/>
        <a:p>
          <a:pPr>
            <a:lnSpc>
              <a:spcPct val="100000"/>
            </a:lnSpc>
          </a:pPr>
          <a:endParaRPr lang="en-US"/>
        </a:p>
      </dgm:t>
    </dgm:pt>
    <dgm:pt modelId="{C43A9D1E-3841-4414-AA0E-B888E9C92D56}">
      <dgm:prSet/>
      <dgm:spPr/>
      <dgm:t>
        <a:bodyPr/>
        <a:lstStyle/>
        <a:p>
          <a:pPr>
            <a:lnSpc>
              <a:spcPct val="100000"/>
            </a:lnSpc>
          </a:pPr>
          <a:r>
            <a:rPr lang="en-US" b="1"/>
            <a:t>Development costs</a:t>
          </a:r>
          <a:endParaRPr lang="en-US"/>
        </a:p>
      </dgm:t>
    </dgm:pt>
    <dgm:pt modelId="{7E8AF83B-A0D9-4D3E-9E97-8598D7B1D5D8}" type="parTrans" cxnId="{B5FF44BD-3611-4796-BC23-029707631C14}">
      <dgm:prSet/>
      <dgm:spPr/>
      <dgm:t>
        <a:bodyPr/>
        <a:lstStyle/>
        <a:p>
          <a:endParaRPr lang="en-US" sz="1400"/>
        </a:p>
      </dgm:t>
    </dgm:pt>
    <dgm:pt modelId="{8F2D922A-45B5-4DE0-9A50-BA808DB5D139}" type="sibTrans" cxnId="{B5FF44BD-3611-4796-BC23-029707631C14}">
      <dgm:prSet/>
      <dgm:spPr/>
      <dgm:t>
        <a:bodyPr/>
        <a:lstStyle/>
        <a:p>
          <a:pPr>
            <a:lnSpc>
              <a:spcPct val="100000"/>
            </a:lnSpc>
          </a:pPr>
          <a:endParaRPr lang="en-US"/>
        </a:p>
      </dgm:t>
    </dgm:pt>
    <dgm:pt modelId="{A9DE259C-796D-4271-856D-FCA8CDCC4334}">
      <dgm:prSet/>
      <dgm:spPr/>
      <dgm:t>
        <a:bodyPr/>
        <a:lstStyle/>
        <a:p>
          <a:pPr>
            <a:lnSpc>
              <a:spcPct val="100000"/>
            </a:lnSpc>
          </a:pPr>
          <a:r>
            <a:rPr lang="en-US" b="1"/>
            <a:t>Stakeholders/ Partners</a:t>
          </a:r>
          <a:endParaRPr lang="en-US"/>
        </a:p>
      </dgm:t>
    </dgm:pt>
    <dgm:pt modelId="{E7BAEAAC-1956-4D95-8DC4-483CD1BFEF66}" type="parTrans" cxnId="{C1AE9924-48C1-4476-BA2F-574A897ED00E}">
      <dgm:prSet/>
      <dgm:spPr/>
      <dgm:t>
        <a:bodyPr/>
        <a:lstStyle/>
        <a:p>
          <a:endParaRPr lang="en-US" sz="1400"/>
        </a:p>
      </dgm:t>
    </dgm:pt>
    <dgm:pt modelId="{FF99B4F3-EBCF-4534-8419-E219983553D1}" type="sibTrans" cxnId="{C1AE9924-48C1-4476-BA2F-574A897ED00E}">
      <dgm:prSet/>
      <dgm:spPr/>
      <dgm:t>
        <a:bodyPr/>
        <a:lstStyle/>
        <a:p>
          <a:pPr>
            <a:lnSpc>
              <a:spcPct val="100000"/>
            </a:lnSpc>
          </a:pPr>
          <a:endParaRPr lang="en-US"/>
        </a:p>
      </dgm:t>
    </dgm:pt>
    <dgm:pt modelId="{C122A1F1-BA31-4B71-8282-B9522CB33EBD}">
      <dgm:prSet/>
      <dgm:spPr/>
      <dgm:t>
        <a:bodyPr/>
        <a:lstStyle/>
        <a:p>
          <a:pPr>
            <a:lnSpc>
              <a:spcPct val="100000"/>
            </a:lnSpc>
          </a:pPr>
          <a:r>
            <a:rPr lang="en-US" b="1"/>
            <a:t>Schedule – Critical to success for all stakeholders</a:t>
          </a:r>
          <a:endParaRPr lang="en-US"/>
        </a:p>
      </dgm:t>
    </dgm:pt>
    <dgm:pt modelId="{DF07DDED-0DBF-494A-BC8A-9C5646EFDF7B}" type="parTrans" cxnId="{A9DECE11-509B-4636-A295-328C7C8B46C0}">
      <dgm:prSet/>
      <dgm:spPr/>
      <dgm:t>
        <a:bodyPr/>
        <a:lstStyle/>
        <a:p>
          <a:endParaRPr lang="en-US" sz="1400"/>
        </a:p>
      </dgm:t>
    </dgm:pt>
    <dgm:pt modelId="{F86B41F4-70CD-425E-8760-C5E4B1B99E8E}" type="sibTrans" cxnId="{A9DECE11-509B-4636-A295-328C7C8B46C0}">
      <dgm:prSet/>
      <dgm:spPr/>
      <dgm:t>
        <a:bodyPr/>
        <a:lstStyle/>
        <a:p>
          <a:endParaRPr lang="en-US"/>
        </a:p>
      </dgm:t>
    </dgm:pt>
    <dgm:pt modelId="{F79437F6-60C5-4AC8-A4FF-C0246FC00545}" type="pres">
      <dgm:prSet presAssocID="{4EEDE167-7C87-4417-BBC9-740F6AEC69EE}" presName="root" presStyleCnt="0">
        <dgm:presLayoutVars>
          <dgm:dir/>
          <dgm:resizeHandles val="exact"/>
        </dgm:presLayoutVars>
      </dgm:prSet>
      <dgm:spPr/>
    </dgm:pt>
    <dgm:pt modelId="{E2EA1A97-A83E-4156-814C-537FD40F579D}" type="pres">
      <dgm:prSet presAssocID="{4EEDE167-7C87-4417-BBC9-740F6AEC69EE}" presName="container" presStyleCnt="0">
        <dgm:presLayoutVars>
          <dgm:dir/>
          <dgm:resizeHandles val="exact"/>
        </dgm:presLayoutVars>
      </dgm:prSet>
      <dgm:spPr/>
    </dgm:pt>
    <dgm:pt modelId="{BF21A598-FDFB-4E24-AF5C-D041DADAED83}" type="pres">
      <dgm:prSet presAssocID="{F2BF87B9-73B9-4A3A-9844-D9BF7D54B88E}" presName="compNode" presStyleCnt="0"/>
      <dgm:spPr/>
    </dgm:pt>
    <dgm:pt modelId="{39ED62B7-E1A5-4658-A595-6036FE6BF836}" type="pres">
      <dgm:prSet presAssocID="{F2BF87B9-73B9-4A3A-9844-D9BF7D54B88E}" presName="iconBgRect" presStyleLbl="bgShp" presStyleIdx="0" presStyleCnt="6"/>
      <dgm:spPr/>
    </dgm:pt>
    <dgm:pt modelId="{EBF50DBC-0442-4F9D-87D8-7324AB5DC548}" type="pres">
      <dgm:prSet presAssocID="{F2BF87B9-73B9-4A3A-9844-D9BF7D54B88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8DAC1A5-5322-4DF1-8E32-6F9009BCA2BD}" type="pres">
      <dgm:prSet presAssocID="{F2BF87B9-73B9-4A3A-9844-D9BF7D54B88E}" presName="spaceRect" presStyleCnt="0"/>
      <dgm:spPr/>
    </dgm:pt>
    <dgm:pt modelId="{6603FAFE-DF80-4384-A375-6C4E682C266B}" type="pres">
      <dgm:prSet presAssocID="{F2BF87B9-73B9-4A3A-9844-D9BF7D54B88E}" presName="textRect" presStyleLbl="revTx" presStyleIdx="0" presStyleCnt="6">
        <dgm:presLayoutVars>
          <dgm:chMax val="1"/>
          <dgm:chPref val="1"/>
        </dgm:presLayoutVars>
      </dgm:prSet>
      <dgm:spPr/>
    </dgm:pt>
    <dgm:pt modelId="{CF6C051B-CA9C-4209-B2FE-6877EA5980F1}" type="pres">
      <dgm:prSet presAssocID="{916E7C23-EA93-456A-BDA9-C6739351A2EC}" presName="sibTrans" presStyleLbl="sibTrans2D1" presStyleIdx="0" presStyleCnt="0"/>
      <dgm:spPr/>
    </dgm:pt>
    <dgm:pt modelId="{F6534406-C693-45B9-966B-8A44292EBFB1}" type="pres">
      <dgm:prSet presAssocID="{756FF773-5C57-48CE-B5CA-30DF4D800218}" presName="compNode" presStyleCnt="0"/>
      <dgm:spPr/>
    </dgm:pt>
    <dgm:pt modelId="{4D18D014-8994-4F64-9B55-83693CD29BA8}" type="pres">
      <dgm:prSet presAssocID="{756FF773-5C57-48CE-B5CA-30DF4D800218}" presName="iconBgRect" presStyleLbl="bgShp" presStyleIdx="1" presStyleCnt="6"/>
      <dgm:spPr/>
    </dgm:pt>
    <dgm:pt modelId="{8B605B0E-611E-4492-9DE1-35695442D967}" type="pres">
      <dgm:prSet presAssocID="{756FF773-5C57-48CE-B5CA-30DF4D80021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811C3B4-619F-4B9E-8A75-87D53FC89C34}" type="pres">
      <dgm:prSet presAssocID="{756FF773-5C57-48CE-B5CA-30DF4D800218}" presName="spaceRect" presStyleCnt="0"/>
      <dgm:spPr/>
    </dgm:pt>
    <dgm:pt modelId="{F0A4A5C7-1A3B-4458-AC5E-568152B38266}" type="pres">
      <dgm:prSet presAssocID="{756FF773-5C57-48CE-B5CA-30DF4D800218}" presName="textRect" presStyleLbl="revTx" presStyleIdx="1" presStyleCnt="6">
        <dgm:presLayoutVars>
          <dgm:chMax val="1"/>
          <dgm:chPref val="1"/>
        </dgm:presLayoutVars>
      </dgm:prSet>
      <dgm:spPr/>
    </dgm:pt>
    <dgm:pt modelId="{12D5A63E-225B-41D8-9D94-2D724CCFF8C6}" type="pres">
      <dgm:prSet presAssocID="{E3F8D611-BB9D-46D2-A8D1-8541D382F60E}" presName="sibTrans" presStyleLbl="sibTrans2D1" presStyleIdx="0" presStyleCnt="0"/>
      <dgm:spPr/>
    </dgm:pt>
    <dgm:pt modelId="{76D6524F-998D-4669-8E81-936468CDB8D8}" type="pres">
      <dgm:prSet presAssocID="{62CEB926-FF06-4D02-80AD-C49590D579BD}" presName="compNode" presStyleCnt="0"/>
      <dgm:spPr/>
    </dgm:pt>
    <dgm:pt modelId="{4C58685A-7480-4DA1-917E-E0C1A5067051}" type="pres">
      <dgm:prSet presAssocID="{62CEB926-FF06-4D02-80AD-C49590D579BD}" presName="iconBgRect" presStyleLbl="bgShp" presStyleIdx="2" presStyleCnt="6"/>
      <dgm:spPr/>
    </dgm:pt>
    <dgm:pt modelId="{A3A27A64-EBD2-433C-925E-D70C60C1ADFB}" type="pres">
      <dgm:prSet presAssocID="{62CEB926-FF06-4D02-80AD-C49590D579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ggy Bank"/>
        </a:ext>
      </dgm:extLst>
    </dgm:pt>
    <dgm:pt modelId="{F7CFF624-495A-4851-BA29-E0F6AEFAE196}" type="pres">
      <dgm:prSet presAssocID="{62CEB926-FF06-4D02-80AD-C49590D579BD}" presName="spaceRect" presStyleCnt="0"/>
      <dgm:spPr/>
    </dgm:pt>
    <dgm:pt modelId="{4756E329-2FC3-4566-8D49-589D567212C2}" type="pres">
      <dgm:prSet presAssocID="{62CEB926-FF06-4D02-80AD-C49590D579BD}" presName="textRect" presStyleLbl="revTx" presStyleIdx="2" presStyleCnt="6">
        <dgm:presLayoutVars>
          <dgm:chMax val="1"/>
          <dgm:chPref val="1"/>
        </dgm:presLayoutVars>
      </dgm:prSet>
      <dgm:spPr/>
    </dgm:pt>
    <dgm:pt modelId="{906ED34E-89CE-45B7-ACF1-C2FD4635888F}" type="pres">
      <dgm:prSet presAssocID="{44CA7656-408E-4955-B931-F7CFAE065930}" presName="sibTrans" presStyleLbl="sibTrans2D1" presStyleIdx="0" presStyleCnt="0"/>
      <dgm:spPr/>
    </dgm:pt>
    <dgm:pt modelId="{B2183BC3-3624-4F6F-9874-3E9EF99C295B}" type="pres">
      <dgm:prSet presAssocID="{C43A9D1E-3841-4414-AA0E-B888E9C92D56}" presName="compNode" presStyleCnt="0"/>
      <dgm:spPr/>
    </dgm:pt>
    <dgm:pt modelId="{5C9AC99F-94A7-4A70-B1E8-5EA5C8BB8FA9}" type="pres">
      <dgm:prSet presAssocID="{C43A9D1E-3841-4414-AA0E-B888E9C92D56}" presName="iconBgRect" presStyleLbl="bgShp" presStyleIdx="3" presStyleCnt="6"/>
      <dgm:spPr/>
    </dgm:pt>
    <dgm:pt modelId="{0291B836-5972-41CE-8B4F-988982EEE177}" type="pres">
      <dgm:prSet presAssocID="{C43A9D1E-3841-4414-AA0E-B888E9C92D56}" presName="iconRect" presStyleLbl="node1" presStyleIdx="3"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29323B72-7507-43AE-95B2-3F04F344A501}" type="pres">
      <dgm:prSet presAssocID="{C43A9D1E-3841-4414-AA0E-B888E9C92D56}" presName="spaceRect" presStyleCnt="0"/>
      <dgm:spPr/>
    </dgm:pt>
    <dgm:pt modelId="{0015FF8D-6989-4344-A456-95A935D610AB}" type="pres">
      <dgm:prSet presAssocID="{C43A9D1E-3841-4414-AA0E-B888E9C92D56}" presName="textRect" presStyleLbl="revTx" presStyleIdx="3" presStyleCnt="6">
        <dgm:presLayoutVars>
          <dgm:chMax val="1"/>
          <dgm:chPref val="1"/>
        </dgm:presLayoutVars>
      </dgm:prSet>
      <dgm:spPr/>
    </dgm:pt>
    <dgm:pt modelId="{DBAB401F-AF4B-4127-BCFB-3F32515466D4}" type="pres">
      <dgm:prSet presAssocID="{8F2D922A-45B5-4DE0-9A50-BA808DB5D139}" presName="sibTrans" presStyleLbl="sibTrans2D1" presStyleIdx="0" presStyleCnt="0"/>
      <dgm:spPr/>
    </dgm:pt>
    <dgm:pt modelId="{654494F8-2950-4B5B-86BA-14F16DABD1AF}" type="pres">
      <dgm:prSet presAssocID="{A9DE259C-796D-4271-856D-FCA8CDCC4334}" presName="compNode" presStyleCnt="0"/>
      <dgm:spPr/>
    </dgm:pt>
    <dgm:pt modelId="{DD8DC7DE-B030-4B79-B275-FFA5C5E15D02}" type="pres">
      <dgm:prSet presAssocID="{A9DE259C-796D-4271-856D-FCA8CDCC4334}" presName="iconBgRect" presStyleLbl="bgShp" presStyleIdx="4" presStyleCnt="6"/>
      <dgm:spPr/>
    </dgm:pt>
    <dgm:pt modelId="{3AB5A80D-ADD1-4B77-8BA7-ED3D656DBD70}" type="pres">
      <dgm:prSet presAssocID="{A9DE259C-796D-4271-856D-FCA8CDCC4334}" presName="iconRect" presStyleLbl="node1" presStyleIdx="4"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A5D72A7-F02D-4EC6-A1F4-53BFC59D95C1}" type="pres">
      <dgm:prSet presAssocID="{A9DE259C-796D-4271-856D-FCA8CDCC4334}" presName="spaceRect" presStyleCnt="0"/>
      <dgm:spPr/>
    </dgm:pt>
    <dgm:pt modelId="{7A285FAD-3215-4BA1-8031-832703D928EF}" type="pres">
      <dgm:prSet presAssocID="{A9DE259C-796D-4271-856D-FCA8CDCC4334}" presName="textRect" presStyleLbl="revTx" presStyleIdx="4" presStyleCnt="6">
        <dgm:presLayoutVars>
          <dgm:chMax val="1"/>
          <dgm:chPref val="1"/>
        </dgm:presLayoutVars>
      </dgm:prSet>
      <dgm:spPr/>
    </dgm:pt>
    <dgm:pt modelId="{CCB47F8B-F306-475C-83DD-2A5619388434}" type="pres">
      <dgm:prSet presAssocID="{FF99B4F3-EBCF-4534-8419-E219983553D1}" presName="sibTrans" presStyleLbl="sibTrans2D1" presStyleIdx="0" presStyleCnt="0"/>
      <dgm:spPr/>
    </dgm:pt>
    <dgm:pt modelId="{B7425580-242F-4B54-BB87-AA2F01D32C71}" type="pres">
      <dgm:prSet presAssocID="{C122A1F1-BA31-4B71-8282-B9522CB33EBD}" presName="compNode" presStyleCnt="0"/>
      <dgm:spPr/>
    </dgm:pt>
    <dgm:pt modelId="{6F5200B1-AF61-4004-8D42-2F2C463A2CB5}" type="pres">
      <dgm:prSet presAssocID="{C122A1F1-BA31-4B71-8282-B9522CB33EBD}" presName="iconBgRect" presStyleLbl="bgShp" presStyleIdx="5" presStyleCnt="6"/>
      <dgm:spPr/>
    </dgm:pt>
    <dgm:pt modelId="{D4C0A131-1FFE-4377-8BF3-69DD9E7FFCFD}" type="pres">
      <dgm:prSet presAssocID="{C122A1F1-BA31-4B71-8282-B9522CB33EBD}" presName="iconRect" presStyleLbl="node1" presStyleIdx="5"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thly calendar"/>
        </a:ext>
      </dgm:extLst>
    </dgm:pt>
    <dgm:pt modelId="{A2E1C35E-4E98-476C-BA0A-A0FD09308021}" type="pres">
      <dgm:prSet presAssocID="{C122A1F1-BA31-4B71-8282-B9522CB33EBD}" presName="spaceRect" presStyleCnt="0"/>
      <dgm:spPr/>
    </dgm:pt>
    <dgm:pt modelId="{2BE946FC-347D-4889-BCFF-5F72B6EEB2DB}" type="pres">
      <dgm:prSet presAssocID="{C122A1F1-BA31-4B71-8282-B9522CB33EBD}" presName="textRect" presStyleLbl="revTx" presStyleIdx="5" presStyleCnt="6">
        <dgm:presLayoutVars>
          <dgm:chMax val="1"/>
          <dgm:chPref val="1"/>
        </dgm:presLayoutVars>
      </dgm:prSet>
      <dgm:spPr/>
    </dgm:pt>
  </dgm:ptLst>
  <dgm:cxnLst>
    <dgm:cxn modelId="{06889601-1B78-446F-9B73-81CBEE524E3F}" srcId="{4EEDE167-7C87-4417-BBC9-740F6AEC69EE}" destId="{F2BF87B9-73B9-4A3A-9844-D9BF7D54B88E}" srcOrd="0" destOrd="0" parTransId="{90FBD54F-D206-44CF-AF6A-03B88D4A2FCC}" sibTransId="{916E7C23-EA93-456A-BDA9-C6739351A2EC}"/>
    <dgm:cxn modelId="{F6926B10-D57C-464F-85C1-F880FC3C66EB}" srcId="{4EEDE167-7C87-4417-BBC9-740F6AEC69EE}" destId="{62CEB926-FF06-4D02-80AD-C49590D579BD}" srcOrd="2" destOrd="0" parTransId="{BA54AB38-568F-464B-93CE-1E006D801F86}" sibTransId="{44CA7656-408E-4955-B931-F7CFAE065930}"/>
    <dgm:cxn modelId="{A9DECE11-509B-4636-A295-328C7C8B46C0}" srcId="{4EEDE167-7C87-4417-BBC9-740F6AEC69EE}" destId="{C122A1F1-BA31-4B71-8282-B9522CB33EBD}" srcOrd="5" destOrd="0" parTransId="{DF07DDED-0DBF-494A-BC8A-9C5646EFDF7B}" sibTransId="{F86B41F4-70CD-425E-8760-C5E4B1B99E8E}"/>
    <dgm:cxn modelId="{C1AE9924-48C1-4476-BA2F-574A897ED00E}" srcId="{4EEDE167-7C87-4417-BBC9-740F6AEC69EE}" destId="{A9DE259C-796D-4271-856D-FCA8CDCC4334}" srcOrd="4" destOrd="0" parTransId="{E7BAEAAC-1956-4D95-8DC4-483CD1BFEF66}" sibTransId="{FF99B4F3-EBCF-4534-8419-E219983553D1}"/>
    <dgm:cxn modelId="{203B3B64-1711-4E6D-9031-9AFF5703E07F}" type="presOf" srcId="{A9DE259C-796D-4271-856D-FCA8CDCC4334}" destId="{7A285FAD-3215-4BA1-8031-832703D928EF}" srcOrd="0" destOrd="0" presId="urn:microsoft.com/office/officeart/2018/2/layout/IconCircleList"/>
    <dgm:cxn modelId="{689EDF4D-20F3-4FA1-A551-E71AAC7DEE93}" type="presOf" srcId="{4EEDE167-7C87-4417-BBC9-740F6AEC69EE}" destId="{F79437F6-60C5-4AC8-A4FF-C0246FC00545}" srcOrd="0" destOrd="0" presId="urn:microsoft.com/office/officeart/2018/2/layout/IconCircleList"/>
    <dgm:cxn modelId="{751E014E-51B1-476F-8660-290157EA5F39}" type="presOf" srcId="{E3F8D611-BB9D-46D2-A8D1-8541D382F60E}" destId="{12D5A63E-225B-41D8-9D94-2D724CCFF8C6}" srcOrd="0" destOrd="0" presId="urn:microsoft.com/office/officeart/2018/2/layout/IconCircleList"/>
    <dgm:cxn modelId="{D2974353-30C3-4577-950D-B717C8EC906C}" type="presOf" srcId="{8F2D922A-45B5-4DE0-9A50-BA808DB5D139}" destId="{DBAB401F-AF4B-4127-BCFB-3F32515466D4}" srcOrd="0" destOrd="0" presId="urn:microsoft.com/office/officeart/2018/2/layout/IconCircleList"/>
    <dgm:cxn modelId="{696A4B57-CC5F-4282-9DC6-00D65820D3BE}" type="presOf" srcId="{756FF773-5C57-48CE-B5CA-30DF4D800218}" destId="{F0A4A5C7-1A3B-4458-AC5E-568152B38266}" srcOrd="0" destOrd="0" presId="urn:microsoft.com/office/officeart/2018/2/layout/IconCircleList"/>
    <dgm:cxn modelId="{05CA117C-1E71-408C-9F0F-35AEDE19552C}" type="presOf" srcId="{44CA7656-408E-4955-B931-F7CFAE065930}" destId="{906ED34E-89CE-45B7-ACF1-C2FD4635888F}" srcOrd="0" destOrd="0" presId="urn:microsoft.com/office/officeart/2018/2/layout/IconCircleList"/>
    <dgm:cxn modelId="{37A47C95-EA10-4FA9-A4E7-B02B946D3E14}" type="presOf" srcId="{C122A1F1-BA31-4B71-8282-B9522CB33EBD}" destId="{2BE946FC-347D-4889-BCFF-5F72B6EEB2DB}" srcOrd="0" destOrd="0" presId="urn:microsoft.com/office/officeart/2018/2/layout/IconCircleList"/>
    <dgm:cxn modelId="{E55C6DA3-656D-4327-AB8C-C967A2AF0BB0}" type="presOf" srcId="{C43A9D1E-3841-4414-AA0E-B888E9C92D56}" destId="{0015FF8D-6989-4344-A456-95A935D610AB}" srcOrd="0" destOrd="0" presId="urn:microsoft.com/office/officeart/2018/2/layout/IconCircleList"/>
    <dgm:cxn modelId="{349F42A6-31DF-414D-B69B-7AAEF9491032}" srcId="{4EEDE167-7C87-4417-BBC9-740F6AEC69EE}" destId="{756FF773-5C57-48CE-B5CA-30DF4D800218}" srcOrd="1" destOrd="0" parTransId="{20030A05-ACFB-458E-B1C7-97C7C23BDF40}" sibTransId="{E3F8D611-BB9D-46D2-A8D1-8541D382F60E}"/>
    <dgm:cxn modelId="{5D56A9A9-3C5A-4E6D-8C54-A1A24AADF309}" type="presOf" srcId="{F2BF87B9-73B9-4A3A-9844-D9BF7D54B88E}" destId="{6603FAFE-DF80-4384-A375-6C4E682C266B}" srcOrd="0" destOrd="0" presId="urn:microsoft.com/office/officeart/2018/2/layout/IconCircleList"/>
    <dgm:cxn modelId="{B5FF44BD-3611-4796-BC23-029707631C14}" srcId="{4EEDE167-7C87-4417-BBC9-740F6AEC69EE}" destId="{C43A9D1E-3841-4414-AA0E-B888E9C92D56}" srcOrd="3" destOrd="0" parTransId="{7E8AF83B-A0D9-4D3E-9E97-8598D7B1D5D8}" sibTransId="{8F2D922A-45B5-4DE0-9A50-BA808DB5D139}"/>
    <dgm:cxn modelId="{2B9CF1E9-96BB-4292-9701-BB9E7D043EA2}" type="presOf" srcId="{62CEB926-FF06-4D02-80AD-C49590D579BD}" destId="{4756E329-2FC3-4566-8D49-589D567212C2}" srcOrd="0" destOrd="0" presId="urn:microsoft.com/office/officeart/2018/2/layout/IconCircleList"/>
    <dgm:cxn modelId="{426B0BF4-2C35-4F5F-A7E3-C0256CBC7097}" type="presOf" srcId="{916E7C23-EA93-456A-BDA9-C6739351A2EC}" destId="{CF6C051B-CA9C-4209-B2FE-6877EA5980F1}" srcOrd="0" destOrd="0" presId="urn:microsoft.com/office/officeart/2018/2/layout/IconCircleList"/>
    <dgm:cxn modelId="{E69EA9FE-F07F-42FF-8EDD-B3E2626A1CFA}" type="presOf" srcId="{FF99B4F3-EBCF-4534-8419-E219983553D1}" destId="{CCB47F8B-F306-475C-83DD-2A5619388434}" srcOrd="0" destOrd="0" presId="urn:microsoft.com/office/officeart/2018/2/layout/IconCircleList"/>
    <dgm:cxn modelId="{46C25D6D-01A4-4BB5-B057-6C8A7F3C1824}" type="presParOf" srcId="{F79437F6-60C5-4AC8-A4FF-C0246FC00545}" destId="{E2EA1A97-A83E-4156-814C-537FD40F579D}" srcOrd="0" destOrd="0" presId="urn:microsoft.com/office/officeart/2018/2/layout/IconCircleList"/>
    <dgm:cxn modelId="{81752C90-04B8-454D-8891-14B6B638F45C}" type="presParOf" srcId="{E2EA1A97-A83E-4156-814C-537FD40F579D}" destId="{BF21A598-FDFB-4E24-AF5C-D041DADAED83}" srcOrd="0" destOrd="0" presId="urn:microsoft.com/office/officeart/2018/2/layout/IconCircleList"/>
    <dgm:cxn modelId="{522511FB-C0C0-4891-B525-177AE3654E0C}" type="presParOf" srcId="{BF21A598-FDFB-4E24-AF5C-D041DADAED83}" destId="{39ED62B7-E1A5-4658-A595-6036FE6BF836}" srcOrd="0" destOrd="0" presId="urn:microsoft.com/office/officeart/2018/2/layout/IconCircleList"/>
    <dgm:cxn modelId="{E2689909-9F3C-43E4-B648-F62C6D7904A1}" type="presParOf" srcId="{BF21A598-FDFB-4E24-AF5C-D041DADAED83}" destId="{EBF50DBC-0442-4F9D-87D8-7324AB5DC548}" srcOrd="1" destOrd="0" presId="urn:microsoft.com/office/officeart/2018/2/layout/IconCircleList"/>
    <dgm:cxn modelId="{107323E0-1AC4-451F-AD44-CE05D0A68BA5}" type="presParOf" srcId="{BF21A598-FDFB-4E24-AF5C-D041DADAED83}" destId="{18DAC1A5-5322-4DF1-8E32-6F9009BCA2BD}" srcOrd="2" destOrd="0" presId="urn:microsoft.com/office/officeart/2018/2/layout/IconCircleList"/>
    <dgm:cxn modelId="{EE98D6CB-E6DC-43B0-9877-2150C0294BEB}" type="presParOf" srcId="{BF21A598-FDFB-4E24-AF5C-D041DADAED83}" destId="{6603FAFE-DF80-4384-A375-6C4E682C266B}" srcOrd="3" destOrd="0" presId="urn:microsoft.com/office/officeart/2018/2/layout/IconCircleList"/>
    <dgm:cxn modelId="{745766F4-3AD7-4C57-B7D1-0431C1232D8D}" type="presParOf" srcId="{E2EA1A97-A83E-4156-814C-537FD40F579D}" destId="{CF6C051B-CA9C-4209-B2FE-6877EA5980F1}" srcOrd="1" destOrd="0" presId="urn:microsoft.com/office/officeart/2018/2/layout/IconCircleList"/>
    <dgm:cxn modelId="{F02640F8-6B07-4A15-9882-DAD36A184E75}" type="presParOf" srcId="{E2EA1A97-A83E-4156-814C-537FD40F579D}" destId="{F6534406-C693-45B9-966B-8A44292EBFB1}" srcOrd="2" destOrd="0" presId="urn:microsoft.com/office/officeart/2018/2/layout/IconCircleList"/>
    <dgm:cxn modelId="{5297F47C-8BA5-4B6D-99E1-F400D9F9999A}" type="presParOf" srcId="{F6534406-C693-45B9-966B-8A44292EBFB1}" destId="{4D18D014-8994-4F64-9B55-83693CD29BA8}" srcOrd="0" destOrd="0" presId="urn:microsoft.com/office/officeart/2018/2/layout/IconCircleList"/>
    <dgm:cxn modelId="{314A2E9F-E2BD-4277-8A6B-671E562F5918}" type="presParOf" srcId="{F6534406-C693-45B9-966B-8A44292EBFB1}" destId="{8B605B0E-611E-4492-9DE1-35695442D967}" srcOrd="1" destOrd="0" presId="urn:microsoft.com/office/officeart/2018/2/layout/IconCircleList"/>
    <dgm:cxn modelId="{4EF44954-33EA-44E1-8A4B-9E20C54B7023}" type="presParOf" srcId="{F6534406-C693-45B9-966B-8A44292EBFB1}" destId="{8811C3B4-619F-4B9E-8A75-87D53FC89C34}" srcOrd="2" destOrd="0" presId="urn:microsoft.com/office/officeart/2018/2/layout/IconCircleList"/>
    <dgm:cxn modelId="{FB81B37D-A287-45FB-AAA2-2D6490065434}" type="presParOf" srcId="{F6534406-C693-45B9-966B-8A44292EBFB1}" destId="{F0A4A5C7-1A3B-4458-AC5E-568152B38266}" srcOrd="3" destOrd="0" presId="urn:microsoft.com/office/officeart/2018/2/layout/IconCircleList"/>
    <dgm:cxn modelId="{6D5D25B0-1C71-47CA-959A-EEC0CDAFD1C9}" type="presParOf" srcId="{E2EA1A97-A83E-4156-814C-537FD40F579D}" destId="{12D5A63E-225B-41D8-9D94-2D724CCFF8C6}" srcOrd="3" destOrd="0" presId="urn:microsoft.com/office/officeart/2018/2/layout/IconCircleList"/>
    <dgm:cxn modelId="{9BD6883A-840C-4CA2-9A7C-D92D895DB391}" type="presParOf" srcId="{E2EA1A97-A83E-4156-814C-537FD40F579D}" destId="{76D6524F-998D-4669-8E81-936468CDB8D8}" srcOrd="4" destOrd="0" presId="urn:microsoft.com/office/officeart/2018/2/layout/IconCircleList"/>
    <dgm:cxn modelId="{B3E9DD40-4F5A-49E1-95CA-015031EB0071}" type="presParOf" srcId="{76D6524F-998D-4669-8E81-936468CDB8D8}" destId="{4C58685A-7480-4DA1-917E-E0C1A5067051}" srcOrd="0" destOrd="0" presId="urn:microsoft.com/office/officeart/2018/2/layout/IconCircleList"/>
    <dgm:cxn modelId="{96776E49-037B-4120-B1E0-28037F1C5538}" type="presParOf" srcId="{76D6524F-998D-4669-8E81-936468CDB8D8}" destId="{A3A27A64-EBD2-433C-925E-D70C60C1ADFB}" srcOrd="1" destOrd="0" presId="urn:microsoft.com/office/officeart/2018/2/layout/IconCircleList"/>
    <dgm:cxn modelId="{6BE6D5EF-0E0D-40A5-BEFB-471EA07253FE}" type="presParOf" srcId="{76D6524F-998D-4669-8E81-936468CDB8D8}" destId="{F7CFF624-495A-4851-BA29-E0F6AEFAE196}" srcOrd="2" destOrd="0" presId="urn:microsoft.com/office/officeart/2018/2/layout/IconCircleList"/>
    <dgm:cxn modelId="{9F3F1643-0F46-4F45-9ADD-9C98BFB081E2}" type="presParOf" srcId="{76D6524F-998D-4669-8E81-936468CDB8D8}" destId="{4756E329-2FC3-4566-8D49-589D567212C2}" srcOrd="3" destOrd="0" presId="urn:microsoft.com/office/officeart/2018/2/layout/IconCircleList"/>
    <dgm:cxn modelId="{F059B811-7BC9-4705-AA9B-9A41EA65EC52}" type="presParOf" srcId="{E2EA1A97-A83E-4156-814C-537FD40F579D}" destId="{906ED34E-89CE-45B7-ACF1-C2FD4635888F}" srcOrd="5" destOrd="0" presId="urn:microsoft.com/office/officeart/2018/2/layout/IconCircleList"/>
    <dgm:cxn modelId="{0EE5EADA-4195-4635-9DF6-1AFC38259773}" type="presParOf" srcId="{E2EA1A97-A83E-4156-814C-537FD40F579D}" destId="{B2183BC3-3624-4F6F-9874-3E9EF99C295B}" srcOrd="6" destOrd="0" presId="urn:microsoft.com/office/officeart/2018/2/layout/IconCircleList"/>
    <dgm:cxn modelId="{06CFA923-E562-4472-ADF3-CDD17D9A8087}" type="presParOf" srcId="{B2183BC3-3624-4F6F-9874-3E9EF99C295B}" destId="{5C9AC99F-94A7-4A70-B1E8-5EA5C8BB8FA9}" srcOrd="0" destOrd="0" presId="urn:microsoft.com/office/officeart/2018/2/layout/IconCircleList"/>
    <dgm:cxn modelId="{C9175977-E4A2-4727-89FB-5C17A511AF67}" type="presParOf" srcId="{B2183BC3-3624-4F6F-9874-3E9EF99C295B}" destId="{0291B836-5972-41CE-8B4F-988982EEE177}" srcOrd="1" destOrd="0" presId="urn:microsoft.com/office/officeart/2018/2/layout/IconCircleList"/>
    <dgm:cxn modelId="{35030275-110C-4E24-A58E-A621696BE33E}" type="presParOf" srcId="{B2183BC3-3624-4F6F-9874-3E9EF99C295B}" destId="{29323B72-7507-43AE-95B2-3F04F344A501}" srcOrd="2" destOrd="0" presId="urn:microsoft.com/office/officeart/2018/2/layout/IconCircleList"/>
    <dgm:cxn modelId="{93DDD2BE-3897-4C67-8E81-A0D93C7B6C5B}" type="presParOf" srcId="{B2183BC3-3624-4F6F-9874-3E9EF99C295B}" destId="{0015FF8D-6989-4344-A456-95A935D610AB}" srcOrd="3" destOrd="0" presId="urn:microsoft.com/office/officeart/2018/2/layout/IconCircleList"/>
    <dgm:cxn modelId="{07F731E3-8BE8-44D8-BF34-BD638D2D1CEE}" type="presParOf" srcId="{E2EA1A97-A83E-4156-814C-537FD40F579D}" destId="{DBAB401F-AF4B-4127-BCFB-3F32515466D4}" srcOrd="7" destOrd="0" presId="urn:microsoft.com/office/officeart/2018/2/layout/IconCircleList"/>
    <dgm:cxn modelId="{A2859385-97A4-4B6E-95E4-5670ED472383}" type="presParOf" srcId="{E2EA1A97-A83E-4156-814C-537FD40F579D}" destId="{654494F8-2950-4B5B-86BA-14F16DABD1AF}" srcOrd="8" destOrd="0" presId="urn:microsoft.com/office/officeart/2018/2/layout/IconCircleList"/>
    <dgm:cxn modelId="{429675AC-89F1-4D4A-9FF8-F8B200AB5450}" type="presParOf" srcId="{654494F8-2950-4B5B-86BA-14F16DABD1AF}" destId="{DD8DC7DE-B030-4B79-B275-FFA5C5E15D02}" srcOrd="0" destOrd="0" presId="urn:microsoft.com/office/officeart/2018/2/layout/IconCircleList"/>
    <dgm:cxn modelId="{A20B94BD-F935-47E8-89C0-444750571D0C}" type="presParOf" srcId="{654494F8-2950-4B5B-86BA-14F16DABD1AF}" destId="{3AB5A80D-ADD1-4B77-8BA7-ED3D656DBD70}" srcOrd="1" destOrd="0" presId="urn:microsoft.com/office/officeart/2018/2/layout/IconCircleList"/>
    <dgm:cxn modelId="{8673195E-AF8D-4390-B9FC-078746D0A734}" type="presParOf" srcId="{654494F8-2950-4B5B-86BA-14F16DABD1AF}" destId="{8A5D72A7-F02D-4EC6-A1F4-53BFC59D95C1}" srcOrd="2" destOrd="0" presId="urn:microsoft.com/office/officeart/2018/2/layout/IconCircleList"/>
    <dgm:cxn modelId="{6B184A37-0557-4DE0-A3C2-A1418231EA48}" type="presParOf" srcId="{654494F8-2950-4B5B-86BA-14F16DABD1AF}" destId="{7A285FAD-3215-4BA1-8031-832703D928EF}" srcOrd="3" destOrd="0" presId="urn:microsoft.com/office/officeart/2018/2/layout/IconCircleList"/>
    <dgm:cxn modelId="{625AB98D-B551-4B71-9DD6-7CF25AAC334A}" type="presParOf" srcId="{E2EA1A97-A83E-4156-814C-537FD40F579D}" destId="{CCB47F8B-F306-475C-83DD-2A5619388434}" srcOrd="9" destOrd="0" presId="urn:microsoft.com/office/officeart/2018/2/layout/IconCircleList"/>
    <dgm:cxn modelId="{28FC3DA3-A44D-4FAD-836D-28F17EC7F01E}" type="presParOf" srcId="{E2EA1A97-A83E-4156-814C-537FD40F579D}" destId="{B7425580-242F-4B54-BB87-AA2F01D32C71}" srcOrd="10" destOrd="0" presId="urn:microsoft.com/office/officeart/2018/2/layout/IconCircleList"/>
    <dgm:cxn modelId="{C5A6420E-8B18-442E-8585-FFC97C21E1AF}" type="presParOf" srcId="{B7425580-242F-4B54-BB87-AA2F01D32C71}" destId="{6F5200B1-AF61-4004-8D42-2F2C463A2CB5}" srcOrd="0" destOrd="0" presId="urn:microsoft.com/office/officeart/2018/2/layout/IconCircleList"/>
    <dgm:cxn modelId="{8DAB86EF-41A0-41F9-BC1B-3DDC3C01E40D}" type="presParOf" srcId="{B7425580-242F-4B54-BB87-AA2F01D32C71}" destId="{D4C0A131-1FFE-4377-8BF3-69DD9E7FFCFD}" srcOrd="1" destOrd="0" presId="urn:microsoft.com/office/officeart/2018/2/layout/IconCircleList"/>
    <dgm:cxn modelId="{7487F898-CE3A-4097-AA23-41161AA66E2D}" type="presParOf" srcId="{B7425580-242F-4B54-BB87-AA2F01D32C71}" destId="{A2E1C35E-4E98-476C-BA0A-A0FD09308021}" srcOrd="2" destOrd="0" presId="urn:microsoft.com/office/officeart/2018/2/layout/IconCircleList"/>
    <dgm:cxn modelId="{27156270-BA5F-445F-A673-1AF89213B8E1}" type="presParOf" srcId="{B7425580-242F-4B54-BB87-AA2F01D32C71}" destId="{2BE946FC-347D-4889-BCFF-5F72B6EEB2D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B26753-8293-4B95-B071-2F73820F3B7B}"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FE8DBF29-C22F-46C6-AE3D-323D6515FA2E}">
      <dgm:prSet/>
      <dgm:spPr/>
      <dgm:t>
        <a:bodyPr/>
        <a:lstStyle/>
        <a:p>
          <a:r>
            <a:rPr lang="en-US"/>
            <a:t>Opportunities: </a:t>
          </a:r>
        </a:p>
      </dgm:t>
    </dgm:pt>
    <dgm:pt modelId="{C1940AF9-7E24-4B88-B78A-E65FCE40FE0E}" type="parTrans" cxnId="{2E9D0955-CF18-40CC-B55D-EA943E77CD15}">
      <dgm:prSet/>
      <dgm:spPr/>
      <dgm:t>
        <a:bodyPr/>
        <a:lstStyle/>
        <a:p>
          <a:endParaRPr lang="en-US"/>
        </a:p>
      </dgm:t>
    </dgm:pt>
    <dgm:pt modelId="{DF60F3DA-CBFD-4AA9-A72E-2BD9396B0E90}" type="sibTrans" cxnId="{2E9D0955-CF18-40CC-B55D-EA943E77CD15}">
      <dgm:prSet/>
      <dgm:spPr/>
      <dgm:t>
        <a:bodyPr/>
        <a:lstStyle/>
        <a:p>
          <a:endParaRPr lang="en-US"/>
        </a:p>
      </dgm:t>
    </dgm:pt>
    <dgm:pt modelId="{8BC6C3E4-59C1-406D-A0F1-5E716BD08465}">
      <dgm:prSet/>
      <dgm:spPr/>
      <dgm:t>
        <a:bodyPr/>
        <a:lstStyle/>
        <a:p>
          <a:r>
            <a:rPr lang="en-US"/>
            <a:t>Great economic climate</a:t>
          </a:r>
        </a:p>
      </dgm:t>
    </dgm:pt>
    <dgm:pt modelId="{5F07C92A-70CC-41AC-8F89-9D8AFAA0EF12}" type="parTrans" cxnId="{3AC3CA5C-E4BD-48F7-B8CC-68C8E9F0F5F5}">
      <dgm:prSet/>
      <dgm:spPr/>
      <dgm:t>
        <a:bodyPr/>
        <a:lstStyle/>
        <a:p>
          <a:endParaRPr lang="en-US"/>
        </a:p>
      </dgm:t>
    </dgm:pt>
    <dgm:pt modelId="{B74881C5-376B-4F94-8104-89D21079A62C}" type="sibTrans" cxnId="{3AC3CA5C-E4BD-48F7-B8CC-68C8E9F0F5F5}">
      <dgm:prSet/>
      <dgm:spPr/>
      <dgm:t>
        <a:bodyPr/>
        <a:lstStyle/>
        <a:p>
          <a:endParaRPr lang="en-US"/>
        </a:p>
      </dgm:t>
    </dgm:pt>
    <dgm:pt modelId="{735FB624-D61E-4B8C-B7B9-6E9E0BBFB6F7}">
      <dgm:prSet/>
      <dgm:spPr/>
      <dgm:t>
        <a:bodyPr/>
        <a:lstStyle/>
        <a:p>
          <a:r>
            <a:rPr lang="en-US"/>
            <a:t>Great location</a:t>
          </a:r>
        </a:p>
      </dgm:t>
    </dgm:pt>
    <dgm:pt modelId="{295C4E2D-8F28-4E0F-95D0-7DB5EDF6672A}" type="parTrans" cxnId="{09532927-1D9A-4270-B9A9-8F7532C52C32}">
      <dgm:prSet/>
      <dgm:spPr/>
      <dgm:t>
        <a:bodyPr/>
        <a:lstStyle/>
        <a:p>
          <a:endParaRPr lang="en-US"/>
        </a:p>
      </dgm:t>
    </dgm:pt>
    <dgm:pt modelId="{2F8C07BD-8992-4DCE-BB66-98F393BA509C}" type="sibTrans" cxnId="{09532927-1D9A-4270-B9A9-8F7532C52C32}">
      <dgm:prSet/>
      <dgm:spPr/>
      <dgm:t>
        <a:bodyPr/>
        <a:lstStyle/>
        <a:p>
          <a:endParaRPr lang="en-US"/>
        </a:p>
      </dgm:t>
    </dgm:pt>
    <dgm:pt modelId="{DEF8F3BC-C76F-4C1D-8D4F-C23EAD805F02}">
      <dgm:prSet/>
      <dgm:spPr/>
      <dgm:t>
        <a:bodyPr/>
        <a:lstStyle/>
        <a:p>
          <a:r>
            <a:rPr lang="en-US" dirty="0"/>
            <a:t>Great team (including Don Stahlin &amp; Tom Staley)</a:t>
          </a:r>
        </a:p>
      </dgm:t>
    </dgm:pt>
    <dgm:pt modelId="{9CE7FCEF-1A08-4F8D-AC10-A8C5D832069D}" type="parTrans" cxnId="{B75BCC60-9AD4-491F-9D0E-C31598367571}">
      <dgm:prSet/>
      <dgm:spPr/>
      <dgm:t>
        <a:bodyPr/>
        <a:lstStyle/>
        <a:p>
          <a:endParaRPr lang="en-US"/>
        </a:p>
      </dgm:t>
    </dgm:pt>
    <dgm:pt modelId="{C0F025A1-9B6E-4EE9-A50A-D3FB027E8023}" type="sibTrans" cxnId="{B75BCC60-9AD4-491F-9D0E-C31598367571}">
      <dgm:prSet/>
      <dgm:spPr/>
      <dgm:t>
        <a:bodyPr/>
        <a:lstStyle/>
        <a:p>
          <a:endParaRPr lang="en-US"/>
        </a:p>
      </dgm:t>
    </dgm:pt>
    <dgm:pt modelId="{8042A34A-969A-430E-9494-314F771013D4}">
      <dgm:prSet/>
      <dgm:spPr/>
      <dgm:t>
        <a:bodyPr/>
        <a:lstStyle/>
        <a:p>
          <a:r>
            <a:rPr lang="en-US"/>
            <a:t>Challenges:  </a:t>
          </a:r>
        </a:p>
      </dgm:t>
    </dgm:pt>
    <dgm:pt modelId="{026E548F-D405-46CA-A9E9-5011C3D74D6D}" type="parTrans" cxnId="{50A484AC-7423-4841-A973-136EAF915C01}">
      <dgm:prSet/>
      <dgm:spPr/>
      <dgm:t>
        <a:bodyPr/>
        <a:lstStyle/>
        <a:p>
          <a:endParaRPr lang="en-US"/>
        </a:p>
      </dgm:t>
    </dgm:pt>
    <dgm:pt modelId="{397FC015-E748-4484-9953-C3AD55EFBF8D}" type="sibTrans" cxnId="{50A484AC-7423-4841-A973-136EAF915C01}">
      <dgm:prSet/>
      <dgm:spPr/>
      <dgm:t>
        <a:bodyPr/>
        <a:lstStyle/>
        <a:p>
          <a:endParaRPr lang="en-US"/>
        </a:p>
      </dgm:t>
    </dgm:pt>
    <dgm:pt modelId="{04284A70-1BA5-4EA6-BE66-CD7847492C9E}">
      <dgm:prSet/>
      <dgm:spPr/>
      <dgm:t>
        <a:bodyPr/>
        <a:lstStyle/>
        <a:p>
          <a:r>
            <a:rPr lang="en-US"/>
            <a:t>County Bankruptcy: decisions became tougher, lost confidence</a:t>
          </a:r>
        </a:p>
      </dgm:t>
    </dgm:pt>
    <dgm:pt modelId="{03ED4E2D-8004-4BD5-9F49-AE5BE7FBD5F9}" type="parTrans" cxnId="{4A4ED1C1-EC6E-4F54-B35A-CA9C04079F1A}">
      <dgm:prSet/>
      <dgm:spPr/>
      <dgm:t>
        <a:bodyPr/>
        <a:lstStyle/>
        <a:p>
          <a:endParaRPr lang="en-US"/>
        </a:p>
      </dgm:t>
    </dgm:pt>
    <dgm:pt modelId="{32F48AB2-CFEF-4070-88C9-78DED210EE27}" type="sibTrans" cxnId="{4A4ED1C1-EC6E-4F54-B35A-CA9C04079F1A}">
      <dgm:prSet/>
      <dgm:spPr/>
      <dgm:t>
        <a:bodyPr/>
        <a:lstStyle/>
        <a:p>
          <a:endParaRPr lang="en-US"/>
        </a:p>
      </dgm:t>
    </dgm:pt>
    <dgm:pt modelId="{CAD156E8-3D8E-401C-AA6B-11352A582C16}">
      <dgm:prSet/>
      <dgm:spPr/>
      <dgm:t>
        <a:bodyPr/>
        <a:lstStyle/>
        <a:p>
          <a:r>
            <a:rPr lang="en-US"/>
            <a:t>Understaffed County staff, periodically overwhelmed</a:t>
          </a:r>
        </a:p>
      </dgm:t>
    </dgm:pt>
    <dgm:pt modelId="{C5033717-C78B-4AE7-9E2F-79CB7A5C5DF9}" type="parTrans" cxnId="{704B350B-07C2-40B2-BCFA-F74F4DDD8A6E}">
      <dgm:prSet/>
      <dgm:spPr/>
      <dgm:t>
        <a:bodyPr/>
        <a:lstStyle/>
        <a:p>
          <a:endParaRPr lang="en-US"/>
        </a:p>
      </dgm:t>
    </dgm:pt>
    <dgm:pt modelId="{C30A7F76-799E-41B6-8EBF-8125A16D6205}" type="sibTrans" cxnId="{704B350B-07C2-40B2-BCFA-F74F4DDD8A6E}">
      <dgm:prSet/>
      <dgm:spPr/>
      <dgm:t>
        <a:bodyPr/>
        <a:lstStyle/>
        <a:p>
          <a:endParaRPr lang="en-US"/>
        </a:p>
      </dgm:t>
    </dgm:pt>
    <dgm:pt modelId="{571BB407-75ED-49F4-9DCD-DB7C50CEC014}">
      <dgm:prSet/>
      <dgm:spPr/>
      <dgm:t>
        <a:bodyPr/>
        <a:lstStyle/>
        <a:p>
          <a:r>
            <a:rPr lang="en-US"/>
            <a:t>OC Development Industry had gotten in a rut …</a:t>
          </a:r>
        </a:p>
      </dgm:t>
    </dgm:pt>
    <dgm:pt modelId="{E1F4CDEE-65E9-42C8-A970-3BAF206328BB}" type="parTrans" cxnId="{36252E7B-47C0-4DBF-A69D-21444C79CBFF}">
      <dgm:prSet/>
      <dgm:spPr/>
      <dgm:t>
        <a:bodyPr/>
        <a:lstStyle/>
        <a:p>
          <a:endParaRPr lang="en-US"/>
        </a:p>
      </dgm:t>
    </dgm:pt>
    <dgm:pt modelId="{F054958A-4126-4722-A7EC-B9AD1BCA592F}" type="sibTrans" cxnId="{36252E7B-47C0-4DBF-A69D-21444C79CBFF}">
      <dgm:prSet/>
      <dgm:spPr/>
      <dgm:t>
        <a:bodyPr/>
        <a:lstStyle/>
        <a:p>
          <a:endParaRPr lang="en-US"/>
        </a:p>
      </dgm:t>
    </dgm:pt>
    <dgm:pt modelId="{AB99B771-FC38-43FE-9387-0E91AB6F1C39}" type="pres">
      <dgm:prSet presAssocID="{5FB26753-8293-4B95-B071-2F73820F3B7B}" presName="linear" presStyleCnt="0">
        <dgm:presLayoutVars>
          <dgm:dir/>
          <dgm:animLvl val="lvl"/>
          <dgm:resizeHandles val="exact"/>
        </dgm:presLayoutVars>
      </dgm:prSet>
      <dgm:spPr/>
    </dgm:pt>
    <dgm:pt modelId="{EC73078F-1722-40B6-AE77-3DE4C93B1CB6}" type="pres">
      <dgm:prSet presAssocID="{FE8DBF29-C22F-46C6-AE3D-323D6515FA2E}" presName="parentLin" presStyleCnt="0"/>
      <dgm:spPr/>
    </dgm:pt>
    <dgm:pt modelId="{7857E085-3057-4369-82B4-4F18CF6AEF06}" type="pres">
      <dgm:prSet presAssocID="{FE8DBF29-C22F-46C6-AE3D-323D6515FA2E}" presName="parentLeftMargin" presStyleLbl="node1" presStyleIdx="0" presStyleCnt="2"/>
      <dgm:spPr/>
    </dgm:pt>
    <dgm:pt modelId="{6EC0B2BB-9F03-4FAA-AF70-CD10BFFC3786}" type="pres">
      <dgm:prSet presAssocID="{FE8DBF29-C22F-46C6-AE3D-323D6515FA2E}" presName="parentText" presStyleLbl="node1" presStyleIdx="0" presStyleCnt="2">
        <dgm:presLayoutVars>
          <dgm:chMax val="0"/>
          <dgm:bulletEnabled val="1"/>
        </dgm:presLayoutVars>
      </dgm:prSet>
      <dgm:spPr/>
    </dgm:pt>
    <dgm:pt modelId="{74CDFCD6-05B0-4473-8C27-F3A960428319}" type="pres">
      <dgm:prSet presAssocID="{FE8DBF29-C22F-46C6-AE3D-323D6515FA2E}" presName="negativeSpace" presStyleCnt="0"/>
      <dgm:spPr/>
    </dgm:pt>
    <dgm:pt modelId="{4390BEA6-8628-4132-A97C-CA996BFF605A}" type="pres">
      <dgm:prSet presAssocID="{FE8DBF29-C22F-46C6-AE3D-323D6515FA2E}" presName="childText" presStyleLbl="conFgAcc1" presStyleIdx="0" presStyleCnt="2">
        <dgm:presLayoutVars>
          <dgm:bulletEnabled val="1"/>
        </dgm:presLayoutVars>
      </dgm:prSet>
      <dgm:spPr/>
    </dgm:pt>
    <dgm:pt modelId="{94F5CC8E-415D-4BAC-858D-6543C9A3ACB6}" type="pres">
      <dgm:prSet presAssocID="{DF60F3DA-CBFD-4AA9-A72E-2BD9396B0E90}" presName="spaceBetweenRectangles" presStyleCnt="0"/>
      <dgm:spPr/>
    </dgm:pt>
    <dgm:pt modelId="{9C8ADF9F-29ED-4ECE-A87C-F8D6A50AC2AC}" type="pres">
      <dgm:prSet presAssocID="{8042A34A-969A-430E-9494-314F771013D4}" presName="parentLin" presStyleCnt="0"/>
      <dgm:spPr/>
    </dgm:pt>
    <dgm:pt modelId="{A8CFC230-C292-48AF-A0E0-DC506FF5F9F1}" type="pres">
      <dgm:prSet presAssocID="{8042A34A-969A-430E-9494-314F771013D4}" presName="parentLeftMargin" presStyleLbl="node1" presStyleIdx="0" presStyleCnt="2"/>
      <dgm:spPr/>
    </dgm:pt>
    <dgm:pt modelId="{CED5979B-4FC4-4D90-A283-EB181BAD46E5}" type="pres">
      <dgm:prSet presAssocID="{8042A34A-969A-430E-9494-314F771013D4}" presName="parentText" presStyleLbl="node1" presStyleIdx="1" presStyleCnt="2">
        <dgm:presLayoutVars>
          <dgm:chMax val="0"/>
          <dgm:bulletEnabled val="1"/>
        </dgm:presLayoutVars>
      </dgm:prSet>
      <dgm:spPr/>
    </dgm:pt>
    <dgm:pt modelId="{C6ED02F1-C033-4C5E-99E4-2EB8E43AD1E0}" type="pres">
      <dgm:prSet presAssocID="{8042A34A-969A-430E-9494-314F771013D4}" presName="negativeSpace" presStyleCnt="0"/>
      <dgm:spPr/>
    </dgm:pt>
    <dgm:pt modelId="{F2DC9966-47E5-40DB-B3BB-80174BEFE7B2}" type="pres">
      <dgm:prSet presAssocID="{8042A34A-969A-430E-9494-314F771013D4}" presName="childText" presStyleLbl="conFgAcc1" presStyleIdx="1" presStyleCnt="2">
        <dgm:presLayoutVars>
          <dgm:bulletEnabled val="1"/>
        </dgm:presLayoutVars>
      </dgm:prSet>
      <dgm:spPr/>
    </dgm:pt>
  </dgm:ptLst>
  <dgm:cxnLst>
    <dgm:cxn modelId="{3325BE00-B221-4C80-916F-E0B939BC596E}" type="presOf" srcId="{735FB624-D61E-4B8C-B7B9-6E9E0BBFB6F7}" destId="{4390BEA6-8628-4132-A97C-CA996BFF605A}" srcOrd="0" destOrd="1" presId="urn:microsoft.com/office/officeart/2005/8/layout/list1"/>
    <dgm:cxn modelId="{704B350B-07C2-40B2-BCFA-F74F4DDD8A6E}" srcId="{8042A34A-969A-430E-9494-314F771013D4}" destId="{CAD156E8-3D8E-401C-AA6B-11352A582C16}" srcOrd="1" destOrd="0" parTransId="{C5033717-C78B-4AE7-9E2F-79CB7A5C5DF9}" sibTransId="{C30A7F76-799E-41B6-8EBF-8125A16D6205}"/>
    <dgm:cxn modelId="{06F65012-D3B4-4E12-AFD4-AEA9939627DD}" type="presOf" srcId="{8042A34A-969A-430E-9494-314F771013D4}" destId="{CED5979B-4FC4-4D90-A283-EB181BAD46E5}" srcOrd="1" destOrd="0" presId="urn:microsoft.com/office/officeart/2005/8/layout/list1"/>
    <dgm:cxn modelId="{64A4F917-70D7-42E0-B05E-4B67187F396C}" type="presOf" srcId="{8042A34A-969A-430E-9494-314F771013D4}" destId="{A8CFC230-C292-48AF-A0E0-DC506FF5F9F1}" srcOrd="0" destOrd="0" presId="urn:microsoft.com/office/officeart/2005/8/layout/list1"/>
    <dgm:cxn modelId="{54E8D723-7880-40E1-81A2-ADBC80EA2C30}" type="presOf" srcId="{FE8DBF29-C22F-46C6-AE3D-323D6515FA2E}" destId="{6EC0B2BB-9F03-4FAA-AF70-CD10BFFC3786}" srcOrd="1" destOrd="0" presId="urn:microsoft.com/office/officeart/2005/8/layout/list1"/>
    <dgm:cxn modelId="{09532927-1D9A-4270-B9A9-8F7532C52C32}" srcId="{FE8DBF29-C22F-46C6-AE3D-323D6515FA2E}" destId="{735FB624-D61E-4B8C-B7B9-6E9E0BBFB6F7}" srcOrd="1" destOrd="0" parTransId="{295C4E2D-8F28-4E0F-95D0-7DB5EDF6672A}" sibTransId="{2F8C07BD-8992-4DCE-BB66-98F393BA509C}"/>
    <dgm:cxn modelId="{3AC3CA5C-E4BD-48F7-B8CC-68C8E9F0F5F5}" srcId="{FE8DBF29-C22F-46C6-AE3D-323D6515FA2E}" destId="{8BC6C3E4-59C1-406D-A0F1-5E716BD08465}" srcOrd="0" destOrd="0" parTransId="{5F07C92A-70CC-41AC-8F89-9D8AFAA0EF12}" sibTransId="{B74881C5-376B-4F94-8104-89D21079A62C}"/>
    <dgm:cxn modelId="{B75BCC60-9AD4-491F-9D0E-C31598367571}" srcId="{FE8DBF29-C22F-46C6-AE3D-323D6515FA2E}" destId="{DEF8F3BC-C76F-4C1D-8D4F-C23EAD805F02}" srcOrd="2" destOrd="0" parTransId="{9CE7FCEF-1A08-4F8D-AC10-A8C5D832069D}" sibTransId="{C0F025A1-9B6E-4EE9-A50A-D3FB027E8023}"/>
    <dgm:cxn modelId="{E726366D-ABB3-4DFB-A47C-98C27012366B}" type="presOf" srcId="{DEF8F3BC-C76F-4C1D-8D4F-C23EAD805F02}" destId="{4390BEA6-8628-4132-A97C-CA996BFF605A}" srcOrd="0" destOrd="2" presId="urn:microsoft.com/office/officeart/2005/8/layout/list1"/>
    <dgm:cxn modelId="{2E9D0955-CF18-40CC-B55D-EA943E77CD15}" srcId="{5FB26753-8293-4B95-B071-2F73820F3B7B}" destId="{FE8DBF29-C22F-46C6-AE3D-323D6515FA2E}" srcOrd="0" destOrd="0" parTransId="{C1940AF9-7E24-4B88-B78A-E65FCE40FE0E}" sibTransId="{DF60F3DA-CBFD-4AA9-A72E-2BD9396B0E90}"/>
    <dgm:cxn modelId="{45FB8376-1A7B-4301-9ED2-E8AEF20373AF}" type="presOf" srcId="{04284A70-1BA5-4EA6-BE66-CD7847492C9E}" destId="{F2DC9966-47E5-40DB-B3BB-80174BEFE7B2}" srcOrd="0" destOrd="0" presId="urn:microsoft.com/office/officeart/2005/8/layout/list1"/>
    <dgm:cxn modelId="{012C6A78-3B8B-4A09-A76E-438FAB3126C4}" type="presOf" srcId="{8BC6C3E4-59C1-406D-A0F1-5E716BD08465}" destId="{4390BEA6-8628-4132-A97C-CA996BFF605A}" srcOrd="0" destOrd="0" presId="urn:microsoft.com/office/officeart/2005/8/layout/list1"/>
    <dgm:cxn modelId="{36252E7B-47C0-4DBF-A69D-21444C79CBFF}" srcId="{8042A34A-969A-430E-9494-314F771013D4}" destId="{571BB407-75ED-49F4-9DCD-DB7C50CEC014}" srcOrd="2" destOrd="0" parTransId="{E1F4CDEE-65E9-42C8-A970-3BAF206328BB}" sibTransId="{F054958A-4126-4722-A7EC-B9AD1BCA592F}"/>
    <dgm:cxn modelId="{0D693C96-DA68-49B3-91FD-A8CC7F9913AF}" type="presOf" srcId="{CAD156E8-3D8E-401C-AA6B-11352A582C16}" destId="{F2DC9966-47E5-40DB-B3BB-80174BEFE7B2}" srcOrd="0" destOrd="1" presId="urn:microsoft.com/office/officeart/2005/8/layout/list1"/>
    <dgm:cxn modelId="{50A484AC-7423-4841-A973-136EAF915C01}" srcId="{5FB26753-8293-4B95-B071-2F73820F3B7B}" destId="{8042A34A-969A-430E-9494-314F771013D4}" srcOrd="1" destOrd="0" parTransId="{026E548F-D405-46CA-A9E9-5011C3D74D6D}" sibTransId="{397FC015-E748-4484-9953-C3AD55EFBF8D}"/>
    <dgm:cxn modelId="{4A4ED1C1-EC6E-4F54-B35A-CA9C04079F1A}" srcId="{8042A34A-969A-430E-9494-314F771013D4}" destId="{04284A70-1BA5-4EA6-BE66-CD7847492C9E}" srcOrd="0" destOrd="0" parTransId="{03ED4E2D-8004-4BD5-9F49-AE5BE7FBD5F9}" sibTransId="{32F48AB2-CFEF-4070-88C9-78DED210EE27}"/>
    <dgm:cxn modelId="{CAD2AEC4-4C15-4C67-9917-7BBD5F2D243B}" type="presOf" srcId="{5FB26753-8293-4B95-B071-2F73820F3B7B}" destId="{AB99B771-FC38-43FE-9387-0E91AB6F1C39}" srcOrd="0" destOrd="0" presId="urn:microsoft.com/office/officeart/2005/8/layout/list1"/>
    <dgm:cxn modelId="{7D49F0D5-E325-4387-9484-A1CD4B9AA4F6}" type="presOf" srcId="{FE8DBF29-C22F-46C6-AE3D-323D6515FA2E}" destId="{7857E085-3057-4369-82B4-4F18CF6AEF06}" srcOrd="0" destOrd="0" presId="urn:microsoft.com/office/officeart/2005/8/layout/list1"/>
    <dgm:cxn modelId="{3E9D76FE-F54F-484E-969B-3661D1FA5FF9}" type="presOf" srcId="{571BB407-75ED-49F4-9DCD-DB7C50CEC014}" destId="{F2DC9966-47E5-40DB-B3BB-80174BEFE7B2}" srcOrd="0" destOrd="2" presId="urn:microsoft.com/office/officeart/2005/8/layout/list1"/>
    <dgm:cxn modelId="{A27EABCE-B276-4383-ABB0-0CD045DE352B}" type="presParOf" srcId="{AB99B771-FC38-43FE-9387-0E91AB6F1C39}" destId="{EC73078F-1722-40B6-AE77-3DE4C93B1CB6}" srcOrd="0" destOrd="0" presId="urn:microsoft.com/office/officeart/2005/8/layout/list1"/>
    <dgm:cxn modelId="{C7C31912-DE02-4758-977D-8EF9C21803A4}" type="presParOf" srcId="{EC73078F-1722-40B6-AE77-3DE4C93B1CB6}" destId="{7857E085-3057-4369-82B4-4F18CF6AEF06}" srcOrd="0" destOrd="0" presId="urn:microsoft.com/office/officeart/2005/8/layout/list1"/>
    <dgm:cxn modelId="{12DBA1EB-511C-42AC-A935-80F697E6E878}" type="presParOf" srcId="{EC73078F-1722-40B6-AE77-3DE4C93B1CB6}" destId="{6EC0B2BB-9F03-4FAA-AF70-CD10BFFC3786}" srcOrd="1" destOrd="0" presId="urn:microsoft.com/office/officeart/2005/8/layout/list1"/>
    <dgm:cxn modelId="{1C22ACE9-7DED-4E4A-AF3B-49B60D4F9643}" type="presParOf" srcId="{AB99B771-FC38-43FE-9387-0E91AB6F1C39}" destId="{74CDFCD6-05B0-4473-8C27-F3A960428319}" srcOrd="1" destOrd="0" presId="urn:microsoft.com/office/officeart/2005/8/layout/list1"/>
    <dgm:cxn modelId="{075BB6EB-EAC4-4B1D-91F2-A4E1647E62CF}" type="presParOf" srcId="{AB99B771-FC38-43FE-9387-0E91AB6F1C39}" destId="{4390BEA6-8628-4132-A97C-CA996BFF605A}" srcOrd="2" destOrd="0" presId="urn:microsoft.com/office/officeart/2005/8/layout/list1"/>
    <dgm:cxn modelId="{984B7695-E069-4E6B-9DB8-5151D71C4C11}" type="presParOf" srcId="{AB99B771-FC38-43FE-9387-0E91AB6F1C39}" destId="{94F5CC8E-415D-4BAC-858D-6543C9A3ACB6}" srcOrd="3" destOrd="0" presId="urn:microsoft.com/office/officeart/2005/8/layout/list1"/>
    <dgm:cxn modelId="{23BCEE12-052C-4BE3-9A17-DB871A856F97}" type="presParOf" srcId="{AB99B771-FC38-43FE-9387-0E91AB6F1C39}" destId="{9C8ADF9F-29ED-4ECE-A87C-F8D6A50AC2AC}" srcOrd="4" destOrd="0" presId="urn:microsoft.com/office/officeart/2005/8/layout/list1"/>
    <dgm:cxn modelId="{147DAE56-A88A-4C3A-B10B-45CEDAD1B0CA}" type="presParOf" srcId="{9C8ADF9F-29ED-4ECE-A87C-F8D6A50AC2AC}" destId="{A8CFC230-C292-48AF-A0E0-DC506FF5F9F1}" srcOrd="0" destOrd="0" presId="urn:microsoft.com/office/officeart/2005/8/layout/list1"/>
    <dgm:cxn modelId="{FEEB2E73-852B-4E45-968D-CEE400AA9524}" type="presParOf" srcId="{9C8ADF9F-29ED-4ECE-A87C-F8D6A50AC2AC}" destId="{CED5979B-4FC4-4D90-A283-EB181BAD46E5}" srcOrd="1" destOrd="0" presId="urn:microsoft.com/office/officeart/2005/8/layout/list1"/>
    <dgm:cxn modelId="{C80277AD-B46F-4AB3-B8BF-984A2264CC6C}" type="presParOf" srcId="{AB99B771-FC38-43FE-9387-0E91AB6F1C39}" destId="{C6ED02F1-C033-4C5E-99E4-2EB8E43AD1E0}" srcOrd="5" destOrd="0" presId="urn:microsoft.com/office/officeart/2005/8/layout/list1"/>
    <dgm:cxn modelId="{DEB73BBF-97ED-41A4-93FD-9F8FAD0B4DBE}" type="presParOf" srcId="{AB99B771-FC38-43FE-9387-0E91AB6F1C39}" destId="{F2DC9966-47E5-40DB-B3BB-80174BEFE7B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BC161B-BB1B-40E6-AF3E-240EB1C761C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31F4125-8ED1-44EB-8B8F-6481C3B2AEC4}">
      <dgm:prSet/>
      <dgm:spPr/>
      <dgm:t>
        <a:bodyPr/>
        <a:lstStyle/>
        <a:p>
          <a:r>
            <a:rPr lang="en-US" dirty="0"/>
            <a:t>ZC, EIR &amp; GPA: Antonio Parkway &amp; Surrounding Land Uses</a:t>
          </a:r>
        </a:p>
      </dgm:t>
    </dgm:pt>
    <dgm:pt modelId="{2D450D16-B1C0-4A64-8F9C-49B684A229E4}" type="parTrans" cxnId="{78B3746E-90F9-4DF0-8052-F03926ADC2BD}">
      <dgm:prSet/>
      <dgm:spPr/>
      <dgm:t>
        <a:bodyPr/>
        <a:lstStyle/>
        <a:p>
          <a:endParaRPr lang="en-US"/>
        </a:p>
      </dgm:t>
    </dgm:pt>
    <dgm:pt modelId="{9D50C429-BC55-4F0D-A4E8-2454D28E351F}" type="sibTrans" cxnId="{78B3746E-90F9-4DF0-8052-F03926ADC2BD}">
      <dgm:prSet/>
      <dgm:spPr/>
      <dgm:t>
        <a:bodyPr/>
        <a:lstStyle/>
        <a:p>
          <a:endParaRPr lang="en-US"/>
        </a:p>
      </dgm:t>
    </dgm:pt>
    <dgm:pt modelId="{E878DFEA-6DBA-43DA-A185-C394CBD1FBF1}">
      <dgm:prSet/>
      <dgm:spPr/>
      <dgm:t>
        <a:bodyPr/>
        <a:lstStyle/>
        <a:p>
          <a:r>
            <a:rPr lang="en-US"/>
            <a:t>Federal &amp; State Wildlife Agencies</a:t>
          </a:r>
        </a:p>
      </dgm:t>
    </dgm:pt>
    <dgm:pt modelId="{AD712F2C-C3DE-4C7B-84C9-0F2E91701975}" type="parTrans" cxnId="{0DD974DF-100C-4E07-B9F5-B2DF6324B776}">
      <dgm:prSet/>
      <dgm:spPr/>
      <dgm:t>
        <a:bodyPr/>
        <a:lstStyle/>
        <a:p>
          <a:endParaRPr lang="en-US"/>
        </a:p>
      </dgm:t>
    </dgm:pt>
    <dgm:pt modelId="{F47DDE5C-B911-4B14-A96A-5B9E9366860C}" type="sibTrans" cxnId="{0DD974DF-100C-4E07-B9F5-B2DF6324B776}">
      <dgm:prSet/>
      <dgm:spPr/>
      <dgm:t>
        <a:bodyPr/>
        <a:lstStyle/>
        <a:p>
          <a:endParaRPr lang="en-US"/>
        </a:p>
      </dgm:t>
    </dgm:pt>
    <dgm:pt modelId="{3EDAF618-2946-41D3-94A5-BCEA5BCEE2D2}">
      <dgm:prSet/>
      <dgm:spPr/>
      <dgm:t>
        <a:bodyPr/>
        <a:lstStyle/>
        <a:p>
          <a:r>
            <a:rPr lang="en-US"/>
            <a:t>Regional Water Quality Control Board</a:t>
          </a:r>
        </a:p>
      </dgm:t>
    </dgm:pt>
    <dgm:pt modelId="{53A9BA8D-A67A-44D9-86ED-02EE02E8E1C4}" type="parTrans" cxnId="{FFF6DED1-C4BA-4E37-929A-D943E18934C9}">
      <dgm:prSet/>
      <dgm:spPr/>
      <dgm:t>
        <a:bodyPr/>
        <a:lstStyle/>
        <a:p>
          <a:endParaRPr lang="en-US"/>
        </a:p>
      </dgm:t>
    </dgm:pt>
    <dgm:pt modelId="{E6B712DD-F7D1-412D-9098-BB79265EDB62}" type="sibTrans" cxnId="{FFF6DED1-C4BA-4E37-929A-D943E18934C9}">
      <dgm:prSet/>
      <dgm:spPr/>
      <dgm:t>
        <a:bodyPr/>
        <a:lstStyle/>
        <a:p>
          <a:endParaRPr lang="en-US"/>
        </a:p>
      </dgm:t>
    </dgm:pt>
    <dgm:pt modelId="{3240772B-6F69-4F81-A6C6-652F4EA9C609}">
      <dgm:prSet/>
      <dgm:spPr/>
      <dgm:t>
        <a:bodyPr/>
        <a:lstStyle/>
        <a:p>
          <a:r>
            <a:rPr lang="en-US"/>
            <a:t>Alternative Development Standards</a:t>
          </a:r>
        </a:p>
      </dgm:t>
    </dgm:pt>
    <dgm:pt modelId="{7534655E-EBAF-4523-85EB-8646FAA0BDE1}" type="parTrans" cxnId="{C0915796-F164-48CF-826E-B80CF0B6FFD8}">
      <dgm:prSet/>
      <dgm:spPr/>
      <dgm:t>
        <a:bodyPr/>
        <a:lstStyle/>
        <a:p>
          <a:endParaRPr lang="en-US"/>
        </a:p>
      </dgm:t>
    </dgm:pt>
    <dgm:pt modelId="{4614511B-813F-4DC1-8DCE-AF373F51D30F}" type="sibTrans" cxnId="{C0915796-F164-48CF-826E-B80CF0B6FFD8}">
      <dgm:prSet/>
      <dgm:spPr/>
      <dgm:t>
        <a:bodyPr/>
        <a:lstStyle/>
        <a:p>
          <a:endParaRPr lang="en-US"/>
        </a:p>
      </dgm:t>
    </dgm:pt>
    <dgm:pt modelId="{A8EE109D-0ECD-4C8B-8F83-B5F6A3FCAF80}" type="pres">
      <dgm:prSet presAssocID="{9BBC161B-BB1B-40E6-AF3E-240EB1C761C9}" presName="linear" presStyleCnt="0">
        <dgm:presLayoutVars>
          <dgm:animLvl val="lvl"/>
          <dgm:resizeHandles val="exact"/>
        </dgm:presLayoutVars>
      </dgm:prSet>
      <dgm:spPr/>
    </dgm:pt>
    <dgm:pt modelId="{D8298CFA-493F-4F7E-8FFA-658EA4686BC4}" type="pres">
      <dgm:prSet presAssocID="{C31F4125-8ED1-44EB-8B8F-6481C3B2AEC4}" presName="parentText" presStyleLbl="node1" presStyleIdx="0" presStyleCnt="4">
        <dgm:presLayoutVars>
          <dgm:chMax val="0"/>
          <dgm:bulletEnabled val="1"/>
        </dgm:presLayoutVars>
      </dgm:prSet>
      <dgm:spPr/>
    </dgm:pt>
    <dgm:pt modelId="{1A5C2C90-8B8F-422E-8E75-4423540B41CA}" type="pres">
      <dgm:prSet presAssocID="{9D50C429-BC55-4F0D-A4E8-2454D28E351F}" presName="spacer" presStyleCnt="0"/>
      <dgm:spPr/>
    </dgm:pt>
    <dgm:pt modelId="{3FB18F53-CEB9-4DFA-BB0C-115143751D48}" type="pres">
      <dgm:prSet presAssocID="{E878DFEA-6DBA-43DA-A185-C394CBD1FBF1}" presName="parentText" presStyleLbl="node1" presStyleIdx="1" presStyleCnt="4">
        <dgm:presLayoutVars>
          <dgm:chMax val="0"/>
          <dgm:bulletEnabled val="1"/>
        </dgm:presLayoutVars>
      </dgm:prSet>
      <dgm:spPr/>
    </dgm:pt>
    <dgm:pt modelId="{7B2173A8-689B-4390-845F-0E8F3901FCD5}" type="pres">
      <dgm:prSet presAssocID="{F47DDE5C-B911-4B14-A96A-5B9E9366860C}" presName="spacer" presStyleCnt="0"/>
      <dgm:spPr/>
    </dgm:pt>
    <dgm:pt modelId="{F34079D4-DF2D-4F24-9DC7-E16F55FEC33C}" type="pres">
      <dgm:prSet presAssocID="{3EDAF618-2946-41D3-94A5-BCEA5BCEE2D2}" presName="parentText" presStyleLbl="node1" presStyleIdx="2" presStyleCnt="4">
        <dgm:presLayoutVars>
          <dgm:chMax val="0"/>
          <dgm:bulletEnabled val="1"/>
        </dgm:presLayoutVars>
      </dgm:prSet>
      <dgm:spPr/>
    </dgm:pt>
    <dgm:pt modelId="{281EFF4A-B42D-4684-AAFD-8D6279B16214}" type="pres">
      <dgm:prSet presAssocID="{E6B712DD-F7D1-412D-9098-BB79265EDB62}" presName="spacer" presStyleCnt="0"/>
      <dgm:spPr/>
    </dgm:pt>
    <dgm:pt modelId="{1F50B781-3ACB-43EA-BD58-0C7C1012571C}" type="pres">
      <dgm:prSet presAssocID="{3240772B-6F69-4F81-A6C6-652F4EA9C609}" presName="parentText" presStyleLbl="node1" presStyleIdx="3" presStyleCnt="4">
        <dgm:presLayoutVars>
          <dgm:chMax val="0"/>
          <dgm:bulletEnabled val="1"/>
        </dgm:presLayoutVars>
      </dgm:prSet>
      <dgm:spPr/>
    </dgm:pt>
  </dgm:ptLst>
  <dgm:cxnLst>
    <dgm:cxn modelId="{3CA93B2E-D4D6-4CA3-A9EA-4F61CA9B2B1C}" type="presOf" srcId="{E878DFEA-6DBA-43DA-A185-C394CBD1FBF1}" destId="{3FB18F53-CEB9-4DFA-BB0C-115143751D48}" srcOrd="0" destOrd="0" presId="urn:microsoft.com/office/officeart/2005/8/layout/vList2"/>
    <dgm:cxn modelId="{78B3746E-90F9-4DF0-8052-F03926ADC2BD}" srcId="{9BBC161B-BB1B-40E6-AF3E-240EB1C761C9}" destId="{C31F4125-8ED1-44EB-8B8F-6481C3B2AEC4}" srcOrd="0" destOrd="0" parTransId="{2D450D16-B1C0-4A64-8F9C-49B684A229E4}" sibTransId="{9D50C429-BC55-4F0D-A4E8-2454D28E351F}"/>
    <dgm:cxn modelId="{81AFD174-D405-46DE-BE22-48990F70B79E}" type="presOf" srcId="{9BBC161B-BB1B-40E6-AF3E-240EB1C761C9}" destId="{A8EE109D-0ECD-4C8B-8F83-B5F6A3FCAF80}" srcOrd="0" destOrd="0" presId="urn:microsoft.com/office/officeart/2005/8/layout/vList2"/>
    <dgm:cxn modelId="{A1F01279-E8CB-4057-8FF7-40F45A044797}" type="presOf" srcId="{3240772B-6F69-4F81-A6C6-652F4EA9C609}" destId="{1F50B781-3ACB-43EA-BD58-0C7C1012571C}" srcOrd="0" destOrd="0" presId="urn:microsoft.com/office/officeart/2005/8/layout/vList2"/>
    <dgm:cxn modelId="{15E44687-C1F0-4AEA-9A39-6A85EB90093B}" type="presOf" srcId="{C31F4125-8ED1-44EB-8B8F-6481C3B2AEC4}" destId="{D8298CFA-493F-4F7E-8FFA-658EA4686BC4}" srcOrd="0" destOrd="0" presId="urn:microsoft.com/office/officeart/2005/8/layout/vList2"/>
    <dgm:cxn modelId="{C0915796-F164-48CF-826E-B80CF0B6FFD8}" srcId="{9BBC161B-BB1B-40E6-AF3E-240EB1C761C9}" destId="{3240772B-6F69-4F81-A6C6-652F4EA9C609}" srcOrd="3" destOrd="0" parTransId="{7534655E-EBAF-4523-85EB-8646FAA0BDE1}" sibTransId="{4614511B-813F-4DC1-8DCE-AF373F51D30F}"/>
    <dgm:cxn modelId="{FFF6DED1-C4BA-4E37-929A-D943E18934C9}" srcId="{9BBC161B-BB1B-40E6-AF3E-240EB1C761C9}" destId="{3EDAF618-2946-41D3-94A5-BCEA5BCEE2D2}" srcOrd="2" destOrd="0" parTransId="{53A9BA8D-A67A-44D9-86ED-02EE02E8E1C4}" sibTransId="{E6B712DD-F7D1-412D-9098-BB79265EDB62}"/>
    <dgm:cxn modelId="{DFBBF1D3-36C2-4440-B732-8E5A1674BA4E}" type="presOf" srcId="{3EDAF618-2946-41D3-94A5-BCEA5BCEE2D2}" destId="{F34079D4-DF2D-4F24-9DC7-E16F55FEC33C}" srcOrd="0" destOrd="0" presId="urn:microsoft.com/office/officeart/2005/8/layout/vList2"/>
    <dgm:cxn modelId="{0DD974DF-100C-4E07-B9F5-B2DF6324B776}" srcId="{9BBC161B-BB1B-40E6-AF3E-240EB1C761C9}" destId="{E878DFEA-6DBA-43DA-A185-C394CBD1FBF1}" srcOrd="1" destOrd="0" parTransId="{AD712F2C-C3DE-4C7B-84C9-0F2E91701975}" sibTransId="{F47DDE5C-B911-4B14-A96A-5B9E9366860C}"/>
    <dgm:cxn modelId="{EB17A098-5581-49B1-B0F5-B68FC29E2853}" type="presParOf" srcId="{A8EE109D-0ECD-4C8B-8F83-B5F6A3FCAF80}" destId="{D8298CFA-493F-4F7E-8FFA-658EA4686BC4}" srcOrd="0" destOrd="0" presId="urn:microsoft.com/office/officeart/2005/8/layout/vList2"/>
    <dgm:cxn modelId="{2A05F1AC-0566-4882-9780-4B183C936E3E}" type="presParOf" srcId="{A8EE109D-0ECD-4C8B-8F83-B5F6A3FCAF80}" destId="{1A5C2C90-8B8F-422E-8E75-4423540B41CA}" srcOrd="1" destOrd="0" presId="urn:microsoft.com/office/officeart/2005/8/layout/vList2"/>
    <dgm:cxn modelId="{2E5569AF-F271-4850-BC84-F8C2EA7FA69F}" type="presParOf" srcId="{A8EE109D-0ECD-4C8B-8F83-B5F6A3FCAF80}" destId="{3FB18F53-CEB9-4DFA-BB0C-115143751D48}" srcOrd="2" destOrd="0" presId="urn:microsoft.com/office/officeart/2005/8/layout/vList2"/>
    <dgm:cxn modelId="{DA9E9CE4-4EC0-4D04-9418-94F1921ADD29}" type="presParOf" srcId="{A8EE109D-0ECD-4C8B-8F83-B5F6A3FCAF80}" destId="{7B2173A8-689B-4390-845F-0E8F3901FCD5}" srcOrd="3" destOrd="0" presId="urn:microsoft.com/office/officeart/2005/8/layout/vList2"/>
    <dgm:cxn modelId="{FB17E295-E762-4AE4-BA11-D2D00FD54226}" type="presParOf" srcId="{A8EE109D-0ECD-4C8B-8F83-B5F6A3FCAF80}" destId="{F34079D4-DF2D-4F24-9DC7-E16F55FEC33C}" srcOrd="4" destOrd="0" presId="urn:microsoft.com/office/officeart/2005/8/layout/vList2"/>
    <dgm:cxn modelId="{08346D1A-C830-4F5F-8175-C694D3DE48F2}" type="presParOf" srcId="{A8EE109D-0ECD-4C8B-8F83-B5F6A3FCAF80}" destId="{281EFF4A-B42D-4684-AAFD-8D6279B16214}" srcOrd="5" destOrd="0" presId="urn:microsoft.com/office/officeart/2005/8/layout/vList2"/>
    <dgm:cxn modelId="{7684DBE6-5103-49D3-BBE3-B90786F95884}" type="presParOf" srcId="{A8EE109D-0ECD-4C8B-8F83-B5F6A3FCAF80}" destId="{1F50B781-3ACB-43EA-BD58-0C7C1012571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E0AA62-A355-45DD-826B-EAB83D44B11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B4EB21-EF3C-4DAF-B059-5DFE97EBF482}">
      <dgm:prSet/>
      <dgm:spPr/>
      <dgm:t>
        <a:bodyPr/>
        <a:lstStyle/>
        <a:p>
          <a:r>
            <a:rPr lang="en-US"/>
            <a:t>Area Plans</a:t>
          </a:r>
        </a:p>
      </dgm:t>
    </dgm:pt>
    <dgm:pt modelId="{5667FB80-FED6-4267-B8FA-EBFE6E4A84AC}" type="parTrans" cxnId="{316E656D-AD49-4CD7-9AEB-780D4C1E980A}">
      <dgm:prSet/>
      <dgm:spPr/>
      <dgm:t>
        <a:bodyPr/>
        <a:lstStyle/>
        <a:p>
          <a:endParaRPr lang="en-US"/>
        </a:p>
      </dgm:t>
    </dgm:pt>
    <dgm:pt modelId="{2DA9FFA9-F920-490B-8C24-A9C06447D073}" type="sibTrans" cxnId="{316E656D-AD49-4CD7-9AEB-780D4C1E980A}">
      <dgm:prSet/>
      <dgm:spPr/>
      <dgm:t>
        <a:bodyPr/>
        <a:lstStyle/>
        <a:p>
          <a:endParaRPr lang="en-US"/>
        </a:p>
      </dgm:t>
    </dgm:pt>
    <dgm:pt modelId="{9AA19C77-2A2D-4269-9537-FF98B85842E0}">
      <dgm:prSet/>
      <dgm:spPr/>
      <dgm:t>
        <a:bodyPr/>
        <a:lstStyle/>
        <a:p>
          <a:r>
            <a:rPr lang="en-US"/>
            <a:t>Six addendums to EIR</a:t>
          </a:r>
        </a:p>
      </dgm:t>
    </dgm:pt>
    <dgm:pt modelId="{8E196E2C-351D-4145-80B2-103467840707}" type="parTrans" cxnId="{71403EC9-C364-4160-9CDA-05F56DE4C54F}">
      <dgm:prSet/>
      <dgm:spPr/>
      <dgm:t>
        <a:bodyPr/>
        <a:lstStyle/>
        <a:p>
          <a:endParaRPr lang="en-US"/>
        </a:p>
      </dgm:t>
    </dgm:pt>
    <dgm:pt modelId="{628E80D4-6FA0-4838-B187-B457E7DDC922}" type="sibTrans" cxnId="{71403EC9-C364-4160-9CDA-05F56DE4C54F}">
      <dgm:prSet/>
      <dgm:spPr/>
      <dgm:t>
        <a:bodyPr/>
        <a:lstStyle/>
        <a:p>
          <a:endParaRPr lang="en-US"/>
        </a:p>
      </dgm:t>
    </dgm:pt>
    <dgm:pt modelId="{8FE7CF07-678A-4533-9449-A89F5BEC18C1}">
      <dgm:prSet/>
      <dgm:spPr/>
      <dgm:t>
        <a:bodyPr/>
        <a:lstStyle/>
        <a:p>
          <a:r>
            <a:rPr lang="en-US"/>
            <a:t>Six trips to Planning Commission for Area Plans, </a:t>
          </a:r>
        </a:p>
      </dgm:t>
    </dgm:pt>
    <dgm:pt modelId="{14376E9B-6075-4333-B84F-DD4F63D9C712}" type="parTrans" cxnId="{9B7011E6-7D74-4FC3-A19C-70D70C1AFAA7}">
      <dgm:prSet/>
      <dgm:spPr/>
      <dgm:t>
        <a:bodyPr/>
        <a:lstStyle/>
        <a:p>
          <a:endParaRPr lang="en-US"/>
        </a:p>
      </dgm:t>
    </dgm:pt>
    <dgm:pt modelId="{FE772845-3E45-454E-9486-412AB32F33EA}" type="sibTrans" cxnId="{9B7011E6-7D74-4FC3-A19C-70D70C1AFAA7}">
      <dgm:prSet/>
      <dgm:spPr/>
      <dgm:t>
        <a:bodyPr/>
        <a:lstStyle/>
        <a:p>
          <a:endParaRPr lang="en-US"/>
        </a:p>
      </dgm:t>
    </dgm:pt>
    <dgm:pt modelId="{70F4BCD9-0472-42D9-BEAD-256A72984110}">
      <dgm:prSet/>
      <dgm:spPr/>
      <dgm:t>
        <a:bodyPr/>
        <a:lstStyle/>
        <a:p>
          <a:r>
            <a:rPr lang="en-US"/>
            <a:t>1 attendee</a:t>
          </a:r>
        </a:p>
      </dgm:t>
    </dgm:pt>
    <dgm:pt modelId="{0F3860EE-A61C-4CD8-8621-65F3A86B0697}" type="parTrans" cxnId="{56270DC7-7B99-4BEC-A578-2735C076CEA7}">
      <dgm:prSet/>
      <dgm:spPr/>
      <dgm:t>
        <a:bodyPr/>
        <a:lstStyle/>
        <a:p>
          <a:endParaRPr lang="en-US"/>
        </a:p>
      </dgm:t>
    </dgm:pt>
    <dgm:pt modelId="{D1FE6D04-6602-471A-A8C0-2FD61A6CDBB3}" type="sibTrans" cxnId="{56270DC7-7B99-4BEC-A578-2735C076CEA7}">
      <dgm:prSet/>
      <dgm:spPr/>
      <dgm:t>
        <a:bodyPr/>
        <a:lstStyle/>
        <a:p>
          <a:endParaRPr lang="en-US"/>
        </a:p>
      </dgm:t>
    </dgm:pt>
    <dgm:pt modelId="{93ADFF54-2F24-4F9F-B0DA-DB739B8E83CB}">
      <dgm:prSet/>
      <dgm:spPr/>
      <dgm:t>
        <a:bodyPr/>
        <a:lstStyle/>
        <a:p>
          <a:r>
            <a:rPr lang="en-US"/>
            <a:t>Subdivision &amp; Site Development Permits</a:t>
          </a:r>
        </a:p>
      </dgm:t>
    </dgm:pt>
    <dgm:pt modelId="{F8AD3D99-8003-4E18-8E32-CD9FC1CAE18A}" type="parTrans" cxnId="{F7580EBD-C5EC-465A-96CA-6D008F993E96}">
      <dgm:prSet/>
      <dgm:spPr/>
      <dgm:t>
        <a:bodyPr/>
        <a:lstStyle/>
        <a:p>
          <a:endParaRPr lang="en-US"/>
        </a:p>
      </dgm:t>
    </dgm:pt>
    <dgm:pt modelId="{01BBA12A-E835-43F3-AF96-29722A193E7F}" type="sibTrans" cxnId="{F7580EBD-C5EC-465A-96CA-6D008F993E96}">
      <dgm:prSet/>
      <dgm:spPr/>
      <dgm:t>
        <a:bodyPr/>
        <a:lstStyle/>
        <a:p>
          <a:endParaRPr lang="en-US"/>
        </a:p>
      </dgm:t>
    </dgm:pt>
    <dgm:pt modelId="{0FC2AB85-6F00-40F4-B37B-01815687B157}">
      <dgm:prSet/>
      <dgm:spPr/>
      <dgm:t>
        <a:bodyPr/>
        <a:lstStyle/>
        <a:p>
          <a:r>
            <a:rPr lang="en-US"/>
            <a:t>Subdivision Committee hearings (100</a:t>
          </a:r>
          <a:r>
            <a:rPr lang="en-US" u="sng"/>
            <a:t>+)</a:t>
          </a:r>
          <a:endParaRPr lang="en-US"/>
        </a:p>
      </dgm:t>
    </dgm:pt>
    <dgm:pt modelId="{31E163A1-7CED-489A-A7DE-646B3CF747A6}" type="parTrans" cxnId="{5AE1B66A-900E-4648-9ED5-25A453DDDE5B}">
      <dgm:prSet/>
      <dgm:spPr/>
      <dgm:t>
        <a:bodyPr/>
        <a:lstStyle/>
        <a:p>
          <a:endParaRPr lang="en-US"/>
        </a:p>
      </dgm:t>
    </dgm:pt>
    <dgm:pt modelId="{E9ADE32B-9F61-427E-B951-0D364973EFF6}" type="sibTrans" cxnId="{5AE1B66A-900E-4648-9ED5-25A453DDDE5B}">
      <dgm:prSet/>
      <dgm:spPr/>
      <dgm:t>
        <a:bodyPr/>
        <a:lstStyle/>
        <a:p>
          <a:endParaRPr lang="en-US"/>
        </a:p>
      </dgm:t>
    </dgm:pt>
    <dgm:pt modelId="{ACB0DFEE-F455-41D7-B7C6-16E3A18437EF}">
      <dgm:prSet/>
      <dgm:spPr/>
      <dgm:t>
        <a:bodyPr/>
        <a:lstStyle/>
        <a:p>
          <a:r>
            <a:rPr lang="en-US"/>
            <a:t>Site Development Permits (100</a:t>
          </a:r>
          <a:r>
            <a:rPr lang="en-US" u="sng"/>
            <a:t>+</a:t>
          </a:r>
          <a:r>
            <a:rPr lang="en-US"/>
            <a:t>, </a:t>
          </a:r>
          <a:r>
            <a:rPr lang="en-US" u="sng"/>
            <a:t>25+</a:t>
          </a:r>
          <a:r>
            <a:rPr lang="en-US"/>
            <a:t> at Zoning Admin.)</a:t>
          </a:r>
        </a:p>
      </dgm:t>
    </dgm:pt>
    <dgm:pt modelId="{302B774F-25A0-4F28-BC8C-BAB47D6D9F59}" type="parTrans" cxnId="{04B88D6B-007E-4169-BA6A-A3E600471532}">
      <dgm:prSet/>
      <dgm:spPr/>
      <dgm:t>
        <a:bodyPr/>
        <a:lstStyle/>
        <a:p>
          <a:endParaRPr lang="en-US"/>
        </a:p>
      </dgm:t>
    </dgm:pt>
    <dgm:pt modelId="{04434742-BCE5-4656-AA5E-8523D53FB8A2}" type="sibTrans" cxnId="{04B88D6B-007E-4169-BA6A-A3E600471532}">
      <dgm:prSet/>
      <dgm:spPr/>
      <dgm:t>
        <a:bodyPr/>
        <a:lstStyle/>
        <a:p>
          <a:endParaRPr lang="en-US"/>
        </a:p>
      </dgm:t>
    </dgm:pt>
    <dgm:pt modelId="{6336B36C-790D-4407-A2D7-D056B30906B8}">
      <dgm:prSet/>
      <dgm:spPr/>
      <dgm:t>
        <a:bodyPr/>
        <a:lstStyle/>
        <a:p>
          <a:r>
            <a:rPr lang="en-US"/>
            <a:t>2 attendees at Public Hearings</a:t>
          </a:r>
        </a:p>
      </dgm:t>
    </dgm:pt>
    <dgm:pt modelId="{BB8C194F-6E20-4FD9-9CC3-DDFBEDC26AAC}" type="parTrans" cxnId="{D79B1980-046F-42B4-B106-0A84625E2193}">
      <dgm:prSet/>
      <dgm:spPr/>
      <dgm:t>
        <a:bodyPr/>
        <a:lstStyle/>
        <a:p>
          <a:endParaRPr lang="en-US"/>
        </a:p>
      </dgm:t>
    </dgm:pt>
    <dgm:pt modelId="{71A7DE07-45F6-4781-B653-A3542624A31C}" type="sibTrans" cxnId="{D79B1980-046F-42B4-B106-0A84625E2193}">
      <dgm:prSet/>
      <dgm:spPr/>
      <dgm:t>
        <a:bodyPr/>
        <a:lstStyle/>
        <a:p>
          <a:endParaRPr lang="en-US"/>
        </a:p>
      </dgm:t>
    </dgm:pt>
    <dgm:pt modelId="{B8C30A21-82E7-4416-9D94-AE52D7998FD1}">
      <dgm:prSet/>
      <dgm:spPr/>
      <dgm:t>
        <a:bodyPr/>
        <a:lstStyle/>
        <a:p>
          <a:r>
            <a:rPr lang="en-US"/>
            <a:t>Alternative Development Standards</a:t>
          </a:r>
        </a:p>
      </dgm:t>
    </dgm:pt>
    <dgm:pt modelId="{D65F6DB5-765F-4A7F-955D-866913F00ECF}" type="parTrans" cxnId="{D7C3FF2E-A754-40B0-95A8-75EC62236E0D}">
      <dgm:prSet/>
      <dgm:spPr/>
      <dgm:t>
        <a:bodyPr/>
        <a:lstStyle/>
        <a:p>
          <a:endParaRPr lang="en-US"/>
        </a:p>
      </dgm:t>
    </dgm:pt>
    <dgm:pt modelId="{E852502C-8ADA-4012-9F45-FA19F0433DAC}" type="sibTrans" cxnId="{D7C3FF2E-A754-40B0-95A8-75EC62236E0D}">
      <dgm:prSet/>
      <dgm:spPr/>
      <dgm:t>
        <a:bodyPr/>
        <a:lstStyle/>
        <a:p>
          <a:endParaRPr lang="en-US"/>
        </a:p>
      </dgm:t>
    </dgm:pt>
    <dgm:pt modelId="{DDEC99C5-B109-4A99-9504-17842AA022A4}" type="pres">
      <dgm:prSet presAssocID="{D9E0AA62-A355-45DD-826B-EAB83D44B11D}" presName="linear" presStyleCnt="0">
        <dgm:presLayoutVars>
          <dgm:animLvl val="lvl"/>
          <dgm:resizeHandles val="exact"/>
        </dgm:presLayoutVars>
      </dgm:prSet>
      <dgm:spPr/>
    </dgm:pt>
    <dgm:pt modelId="{D8526727-FA69-44F2-A82C-1A064D87EE68}" type="pres">
      <dgm:prSet presAssocID="{75B4EB21-EF3C-4DAF-B059-5DFE97EBF482}" presName="parentText" presStyleLbl="node1" presStyleIdx="0" presStyleCnt="3">
        <dgm:presLayoutVars>
          <dgm:chMax val="0"/>
          <dgm:bulletEnabled val="1"/>
        </dgm:presLayoutVars>
      </dgm:prSet>
      <dgm:spPr/>
    </dgm:pt>
    <dgm:pt modelId="{CF0B4AB1-32DD-417A-A2F1-EDFABE71FFB8}" type="pres">
      <dgm:prSet presAssocID="{75B4EB21-EF3C-4DAF-B059-5DFE97EBF482}" presName="childText" presStyleLbl="revTx" presStyleIdx="0" presStyleCnt="2">
        <dgm:presLayoutVars>
          <dgm:bulletEnabled val="1"/>
        </dgm:presLayoutVars>
      </dgm:prSet>
      <dgm:spPr/>
    </dgm:pt>
    <dgm:pt modelId="{9BE8B7E0-3E15-4842-9A6B-570349941925}" type="pres">
      <dgm:prSet presAssocID="{93ADFF54-2F24-4F9F-B0DA-DB739B8E83CB}" presName="parentText" presStyleLbl="node1" presStyleIdx="1" presStyleCnt="3">
        <dgm:presLayoutVars>
          <dgm:chMax val="0"/>
          <dgm:bulletEnabled val="1"/>
        </dgm:presLayoutVars>
      </dgm:prSet>
      <dgm:spPr/>
    </dgm:pt>
    <dgm:pt modelId="{54FC5803-0158-4585-9DE5-ADD3BC867B45}" type="pres">
      <dgm:prSet presAssocID="{93ADFF54-2F24-4F9F-B0DA-DB739B8E83CB}" presName="childText" presStyleLbl="revTx" presStyleIdx="1" presStyleCnt="2">
        <dgm:presLayoutVars>
          <dgm:bulletEnabled val="1"/>
        </dgm:presLayoutVars>
      </dgm:prSet>
      <dgm:spPr/>
    </dgm:pt>
    <dgm:pt modelId="{4F64E5C3-835A-4148-8BC8-8E57FECB2487}" type="pres">
      <dgm:prSet presAssocID="{B8C30A21-82E7-4416-9D94-AE52D7998FD1}" presName="parentText" presStyleLbl="node1" presStyleIdx="2" presStyleCnt="3">
        <dgm:presLayoutVars>
          <dgm:chMax val="0"/>
          <dgm:bulletEnabled val="1"/>
        </dgm:presLayoutVars>
      </dgm:prSet>
      <dgm:spPr/>
    </dgm:pt>
  </dgm:ptLst>
  <dgm:cxnLst>
    <dgm:cxn modelId="{84180A22-7E18-46A3-97EF-F55E6427B919}" type="presOf" srcId="{9AA19C77-2A2D-4269-9537-FF98B85842E0}" destId="{CF0B4AB1-32DD-417A-A2F1-EDFABE71FFB8}" srcOrd="0" destOrd="0" presId="urn:microsoft.com/office/officeart/2005/8/layout/vList2"/>
    <dgm:cxn modelId="{C24AF825-80A3-48F5-9B54-56EEB22AB19E}" type="presOf" srcId="{B8C30A21-82E7-4416-9D94-AE52D7998FD1}" destId="{4F64E5C3-835A-4148-8BC8-8E57FECB2487}" srcOrd="0" destOrd="0" presId="urn:microsoft.com/office/officeart/2005/8/layout/vList2"/>
    <dgm:cxn modelId="{D7C3FF2E-A754-40B0-95A8-75EC62236E0D}" srcId="{D9E0AA62-A355-45DD-826B-EAB83D44B11D}" destId="{B8C30A21-82E7-4416-9D94-AE52D7998FD1}" srcOrd="2" destOrd="0" parTransId="{D65F6DB5-765F-4A7F-955D-866913F00ECF}" sibTransId="{E852502C-8ADA-4012-9F45-FA19F0433DAC}"/>
    <dgm:cxn modelId="{E494DC38-75F3-46EB-946B-74257DC20B7F}" type="presOf" srcId="{D9E0AA62-A355-45DD-826B-EAB83D44B11D}" destId="{DDEC99C5-B109-4A99-9504-17842AA022A4}" srcOrd="0" destOrd="0" presId="urn:microsoft.com/office/officeart/2005/8/layout/vList2"/>
    <dgm:cxn modelId="{F56C6F6A-BE30-4DE1-A19B-403D66A111CD}" type="presOf" srcId="{93ADFF54-2F24-4F9F-B0DA-DB739B8E83CB}" destId="{9BE8B7E0-3E15-4842-9A6B-570349941925}" srcOrd="0" destOrd="0" presId="urn:microsoft.com/office/officeart/2005/8/layout/vList2"/>
    <dgm:cxn modelId="{5AE1B66A-900E-4648-9ED5-25A453DDDE5B}" srcId="{93ADFF54-2F24-4F9F-B0DA-DB739B8E83CB}" destId="{0FC2AB85-6F00-40F4-B37B-01815687B157}" srcOrd="0" destOrd="0" parTransId="{31E163A1-7CED-489A-A7DE-646B3CF747A6}" sibTransId="{E9ADE32B-9F61-427E-B951-0D364973EFF6}"/>
    <dgm:cxn modelId="{04B88D6B-007E-4169-BA6A-A3E600471532}" srcId="{93ADFF54-2F24-4F9F-B0DA-DB739B8E83CB}" destId="{ACB0DFEE-F455-41D7-B7C6-16E3A18437EF}" srcOrd="1" destOrd="0" parTransId="{302B774F-25A0-4F28-BC8C-BAB47D6D9F59}" sibTransId="{04434742-BCE5-4656-AA5E-8523D53FB8A2}"/>
    <dgm:cxn modelId="{316E656D-AD49-4CD7-9AEB-780D4C1E980A}" srcId="{D9E0AA62-A355-45DD-826B-EAB83D44B11D}" destId="{75B4EB21-EF3C-4DAF-B059-5DFE97EBF482}" srcOrd="0" destOrd="0" parTransId="{5667FB80-FED6-4267-B8FA-EBFE6E4A84AC}" sibTransId="{2DA9FFA9-F920-490B-8C24-A9C06447D073}"/>
    <dgm:cxn modelId="{41C9B351-7059-4575-8B7D-427DC96E248F}" type="presOf" srcId="{ACB0DFEE-F455-41D7-B7C6-16E3A18437EF}" destId="{54FC5803-0158-4585-9DE5-ADD3BC867B45}" srcOrd="0" destOrd="1" presId="urn:microsoft.com/office/officeart/2005/8/layout/vList2"/>
    <dgm:cxn modelId="{D79B1980-046F-42B4-B106-0A84625E2193}" srcId="{93ADFF54-2F24-4F9F-B0DA-DB739B8E83CB}" destId="{6336B36C-790D-4407-A2D7-D056B30906B8}" srcOrd="2" destOrd="0" parTransId="{BB8C194F-6E20-4FD9-9CC3-DDFBEDC26AAC}" sibTransId="{71A7DE07-45F6-4781-B653-A3542624A31C}"/>
    <dgm:cxn modelId="{F4A21293-F2F0-4961-A386-1D8B6E3754BE}" type="presOf" srcId="{0FC2AB85-6F00-40F4-B37B-01815687B157}" destId="{54FC5803-0158-4585-9DE5-ADD3BC867B45}" srcOrd="0" destOrd="0" presId="urn:microsoft.com/office/officeart/2005/8/layout/vList2"/>
    <dgm:cxn modelId="{30D53FA0-AEC4-4013-BC01-7158FADE8940}" type="presOf" srcId="{70F4BCD9-0472-42D9-BEAD-256A72984110}" destId="{CF0B4AB1-32DD-417A-A2F1-EDFABE71FFB8}" srcOrd="0" destOrd="2" presId="urn:microsoft.com/office/officeart/2005/8/layout/vList2"/>
    <dgm:cxn modelId="{F7580EBD-C5EC-465A-96CA-6D008F993E96}" srcId="{D9E0AA62-A355-45DD-826B-EAB83D44B11D}" destId="{93ADFF54-2F24-4F9F-B0DA-DB739B8E83CB}" srcOrd="1" destOrd="0" parTransId="{F8AD3D99-8003-4E18-8E32-CD9FC1CAE18A}" sibTransId="{01BBA12A-E835-43F3-AF96-29722A193E7F}"/>
    <dgm:cxn modelId="{56270DC7-7B99-4BEC-A578-2735C076CEA7}" srcId="{75B4EB21-EF3C-4DAF-B059-5DFE97EBF482}" destId="{70F4BCD9-0472-42D9-BEAD-256A72984110}" srcOrd="2" destOrd="0" parTransId="{0F3860EE-A61C-4CD8-8621-65F3A86B0697}" sibTransId="{D1FE6D04-6602-471A-A8C0-2FD61A6CDBB3}"/>
    <dgm:cxn modelId="{71403EC9-C364-4160-9CDA-05F56DE4C54F}" srcId="{75B4EB21-EF3C-4DAF-B059-5DFE97EBF482}" destId="{9AA19C77-2A2D-4269-9537-FF98B85842E0}" srcOrd="0" destOrd="0" parTransId="{8E196E2C-351D-4145-80B2-103467840707}" sibTransId="{628E80D4-6FA0-4838-B187-B457E7DDC922}"/>
    <dgm:cxn modelId="{019350CE-DCEC-4C25-B5FB-3680BED6EC22}" type="presOf" srcId="{8FE7CF07-678A-4533-9449-A89F5BEC18C1}" destId="{CF0B4AB1-32DD-417A-A2F1-EDFABE71FFB8}" srcOrd="0" destOrd="1" presId="urn:microsoft.com/office/officeart/2005/8/layout/vList2"/>
    <dgm:cxn modelId="{46B61AD2-5FCB-4A87-8056-4E98A7B1EABE}" type="presOf" srcId="{6336B36C-790D-4407-A2D7-D056B30906B8}" destId="{54FC5803-0158-4585-9DE5-ADD3BC867B45}" srcOrd="0" destOrd="2" presId="urn:microsoft.com/office/officeart/2005/8/layout/vList2"/>
    <dgm:cxn modelId="{9B7011E6-7D74-4FC3-A19C-70D70C1AFAA7}" srcId="{75B4EB21-EF3C-4DAF-B059-5DFE97EBF482}" destId="{8FE7CF07-678A-4533-9449-A89F5BEC18C1}" srcOrd="1" destOrd="0" parTransId="{14376E9B-6075-4333-B84F-DD4F63D9C712}" sibTransId="{FE772845-3E45-454E-9486-412AB32F33EA}"/>
    <dgm:cxn modelId="{612AD6F7-9927-44A3-8685-799F746E8450}" type="presOf" srcId="{75B4EB21-EF3C-4DAF-B059-5DFE97EBF482}" destId="{D8526727-FA69-44F2-A82C-1A064D87EE68}" srcOrd="0" destOrd="0" presId="urn:microsoft.com/office/officeart/2005/8/layout/vList2"/>
    <dgm:cxn modelId="{415A9052-FA81-4C31-9487-E2A01F0F10A4}" type="presParOf" srcId="{DDEC99C5-B109-4A99-9504-17842AA022A4}" destId="{D8526727-FA69-44F2-A82C-1A064D87EE68}" srcOrd="0" destOrd="0" presId="urn:microsoft.com/office/officeart/2005/8/layout/vList2"/>
    <dgm:cxn modelId="{86BB9EA9-F947-439D-9BEC-D9B986ED5C39}" type="presParOf" srcId="{DDEC99C5-B109-4A99-9504-17842AA022A4}" destId="{CF0B4AB1-32DD-417A-A2F1-EDFABE71FFB8}" srcOrd="1" destOrd="0" presId="urn:microsoft.com/office/officeart/2005/8/layout/vList2"/>
    <dgm:cxn modelId="{5A8CFE4D-25C2-44F7-B7AE-D285515CBCDF}" type="presParOf" srcId="{DDEC99C5-B109-4A99-9504-17842AA022A4}" destId="{9BE8B7E0-3E15-4842-9A6B-570349941925}" srcOrd="2" destOrd="0" presId="urn:microsoft.com/office/officeart/2005/8/layout/vList2"/>
    <dgm:cxn modelId="{5CE27A64-3786-43EF-950B-D2139BD70F90}" type="presParOf" srcId="{DDEC99C5-B109-4A99-9504-17842AA022A4}" destId="{54FC5803-0158-4585-9DE5-ADD3BC867B45}" srcOrd="3" destOrd="0" presId="urn:microsoft.com/office/officeart/2005/8/layout/vList2"/>
    <dgm:cxn modelId="{7E073DE5-ACA4-4163-82C3-C63E33234C12}" type="presParOf" srcId="{DDEC99C5-B109-4A99-9504-17842AA022A4}" destId="{4F64E5C3-835A-4148-8BC8-8E57FECB248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24E5BE-A54D-45F5-8898-EE5CEDF4785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89C57BF-2BAD-4397-B805-92497EA4EAE1}">
      <dgm:prSet/>
      <dgm:spPr/>
      <dgm:t>
        <a:bodyPr/>
        <a:lstStyle/>
        <a:p>
          <a:r>
            <a:rPr lang="en-US"/>
            <a:t>Work out issues ahead of time, not when fuse is burning on a specific project</a:t>
          </a:r>
        </a:p>
      </dgm:t>
    </dgm:pt>
    <dgm:pt modelId="{84815CFC-72E4-4362-94BA-0DFA462DD760}" type="parTrans" cxnId="{35BA6D5C-AAA9-460C-9E60-23945189153B}">
      <dgm:prSet/>
      <dgm:spPr/>
      <dgm:t>
        <a:bodyPr/>
        <a:lstStyle/>
        <a:p>
          <a:endParaRPr lang="en-US"/>
        </a:p>
      </dgm:t>
    </dgm:pt>
    <dgm:pt modelId="{BA61D01A-CC78-4A74-9BC8-9FC0BD581498}" type="sibTrans" cxnId="{35BA6D5C-AAA9-460C-9E60-23945189153B}">
      <dgm:prSet/>
      <dgm:spPr/>
      <dgm:t>
        <a:bodyPr/>
        <a:lstStyle/>
        <a:p>
          <a:endParaRPr lang="en-US"/>
        </a:p>
      </dgm:t>
    </dgm:pt>
    <dgm:pt modelId="{3C381CE7-5019-4FD1-83D7-472941D1728A}">
      <dgm:prSet/>
      <dgm:spPr/>
      <dgm:t>
        <a:bodyPr/>
        <a:lstStyle/>
        <a:p>
          <a:r>
            <a:rPr lang="en-US" dirty="0"/>
            <a:t>Never underestimate the time and effort required to gain OCFA &amp; SMWD approval</a:t>
          </a:r>
        </a:p>
      </dgm:t>
    </dgm:pt>
    <dgm:pt modelId="{CE68E62D-3C34-426F-A860-283CA9CFC298}" type="parTrans" cxnId="{DBC21675-A0F1-4E9D-8E37-5757BEE19FF2}">
      <dgm:prSet/>
      <dgm:spPr/>
      <dgm:t>
        <a:bodyPr/>
        <a:lstStyle/>
        <a:p>
          <a:endParaRPr lang="en-US"/>
        </a:p>
      </dgm:t>
    </dgm:pt>
    <dgm:pt modelId="{7B4775C0-CFA8-4FCA-A19F-BDD7A38FE68F}" type="sibTrans" cxnId="{DBC21675-A0F1-4E9D-8E37-5757BEE19FF2}">
      <dgm:prSet/>
      <dgm:spPr/>
      <dgm:t>
        <a:bodyPr/>
        <a:lstStyle/>
        <a:p>
          <a:endParaRPr lang="en-US"/>
        </a:p>
      </dgm:t>
    </dgm:pt>
    <dgm:pt modelId="{45EF250B-621A-49DE-84F9-8DCDB9BDDE2A}">
      <dgm:prSet/>
      <dgm:spPr/>
      <dgm:t>
        <a:bodyPr/>
        <a:lstStyle/>
        <a:p>
          <a:r>
            <a:rPr lang="en-US" dirty="0"/>
            <a:t>Mixed Use is hard (if not impossible)</a:t>
          </a:r>
        </a:p>
      </dgm:t>
    </dgm:pt>
    <dgm:pt modelId="{C8C1EBF1-E4B3-48A6-854F-A065A595362D}" type="parTrans" cxnId="{DEC501CD-82C3-46C9-A126-58FA041BB21B}">
      <dgm:prSet/>
      <dgm:spPr/>
      <dgm:t>
        <a:bodyPr/>
        <a:lstStyle/>
        <a:p>
          <a:endParaRPr lang="en-US"/>
        </a:p>
      </dgm:t>
    </dgm:pt>
    <dgm:pt modelId="{986049E4-7964-48CB-ABD5-61930716A95A}" type="sibTrans" cxnId="{DEC501CD-82C3-46C9-A126-58FA041BB21B}">
      <dgm:prSet/>
      <dgm:spPr/>
      <dgm:t>
        <a:bodyPr/>
        <a:lstStyle/>
        <a:p>
          <a:endParaRPr lang="en-US"/>
        </a:p>
      </dgm:t>
    </dgm:pt>
    <dgm:pt modelId="{66007233-F5BF-4667-977A-8780FD1AB9D2}" type="pres">
      <dgm:prSet presAssocID="{9024E5BE-A54D-45F5-8898-EE5CEDF47853}" presName="outerComposite" presStyleCnt="0">
        <dgm:presLayoutVars>
          <dgm:chMax val="5"/>
          <dgm:dir/>
          <dgm:resizeHandles val="exact"/>
        </dgm:presLayoutVars>
      </dgm:prSet>
      <dgm:spPr/>
    </dgm:pt>
    <dgm:pt modelId="{F21FC542-5C61-4309-AD76-60383F7154D5}" type="pres">
      <dgm:prSet presAssocID="{9024E5BE-A54D-45F5-8898-EE5CEDF47853}" presName="dummyMaxCanvas" presStyleCnt="0">
        <dgm:presLayoutVars/>
      </dgm:prSet>
      <dgm:spPr/>
    </dgm:pt>
    <dgm:pt modelId="{31F49691-0F5B-43A5-8F46-257FC4D97B35}" type="pres">
      <dgm:prSet presAssocID="{9024E5BE-A54D-45F5-8898-EE5CEDF47853}" presName="ThreeNodes_1" presStyleLbl="node1" presStyleIdx="0" presStyleCnt="3">
        <dgm:presLayoutVars>
          <dgm:bulletEnabled val="1"/>
        </dgm:presLayoutVars>
      </dgm:prSet>
      <dgm:spPr/>
    </dgm:pt>
    <dgm:pt modelId="{7505B680-9263-4E10-9E04-6E6D9552D48F}" type="pres">
      <dgm:prSet presAssocID="{9024E5BE-A54D-45F5-8898-EE5CEDF47853}" presName="ThreeNodes_2" presStyleLbl="node1" presStyleIdx="1" presStyleCnt="3">
        <dgm:presLayoutVars>
          <dgm:bulletEnabled val="1"/>
        </dgm:presLayoutVars>
      </dgm:prSet>
      <dgm:spPr/>
    </dgm:pt>
    <dgm:pt modelId="{A5A4A4D5-8C19-48B1-8F81-AF1D6B405053}" type="pres">
      <dgm:prSet presAssocID="{9024E5BE-A54D-45F5-8898-EE5CEDF47853}" presName="ThreeNodes_3" presStyleLbl="node1" presStyleIdx="2" presStyleCnt="3">
        <dgm:presLayoutVars>
          <dgm:bulletEnabled val="1"/>
        </dgm:presLayoutVars>
      </dgm:prSet>
      <dgm:spPr/>
    </dgm:pt>
    <dgm:pt modelId="{2731DD9B-0685-40EB-97E4-B1F38A97249D}" type="pres">
      <dgm:prSet presAssocID="{9024E5BE-A54D-45F5-8898-EE5CEDF47853}" presName="ThreeConn_1-2" presStyleLbl="fgAccFollowNode1" presStyleIdx="0" presStyleCnt="2">
        <dgm:presLayoutVars>
          <dgm:bulletEnabled val="1"/>
        </dgm:presLayoutVars>
      </dgm:prSet>
      <dgm:spPr/>
    </dgm:pt>
    <dgm:pt modelId="{B44A8E15-07B9-48CE-A87C-FA06D27CD1A1}" type="pres">
      <dgm:prSet presAssocID="{9024E5BE-A54D-45F5-8898-EE5CEDF47853}" presName="ThreeConn_2-3" presStyleLbl="fgAccFollowNode1" presStyleIdx="1" presStyleCnt="2">
        <dgm:presLayoutVars>
          <dgm:bulletEnabled val="1"/>
        </dgm:presLayoutVars>
      </dgm:prSet>
      <dgm:spPr/>
    </dgm:pt>
    <dgm:pt modelId="{2A045543-C93F-4B33-BF64-6EBDD4A78E4D}" type="pres">
      <dgm:prSet presAssocID="{9024E5BE-A54D-45F5-8898-EE5CEDF47853}" presName="ThreeNodes_1_text" presStyleLbl="node1" presStyleIdx="2" presStyleCnt="3">
        <dgm:presLayoutVars>
          <dgm:bulletEnabled val="1"/>
        </dgm:presLayoutVars>
      </dgm:prSet>
      <dgm:spPr/>
    </dgm:pt>
    <dgm:pt modelId="{277C1765-59DD-41AD-940E-9F8F4B2273E8}" type="pres">
      <dgm:prSet presAssocID="{9024E5BE-A54D-45F5-8898-EE5CEDF47853}" presName="ThreeNodes_2_text" presStyleLbl="node1" presStyleIdx="2" presStyleCnt="3">
        <dgm:presLayoutVars>
          <dgm:bulletEnabled val="1"/>
        </dgm:presLayoutVars>
      </dgm:prSet>
      <dgm:spPr/>
    </dgm:pt>
    <dgm:pt modelId="{D274A806-98A1-4889-B60E-0CD85146C99F}" type="pres">
      <dgm:prSet presAssocID="{9024E5BE-A54D-45F5-8898-EE5CEDF47853}" presName="ThreeNodes_3_text" presStyleLbl="node1" presStyleIdx="2" presStyleCnt="3">
        <dgm:presLayoutVars>
          <dgm:bulletEnabled val="1"/>
        </dgm:presLayoutVars>
      </dgm:prSet>
      <dgm:spPr/>
    </dgm:pt>
  </dgm:ptLst>
  <dgm:cxnLst>
    <dgm:cxn modelId="{238B1537-7C51-48F9-8D1F-483B88F1E513}" type="presOf" srcId="{9024E5BE-A54D-45F5-8898-EE5CEDF47853}" destId="{66007233-F5BF-4667-977A-8780FD1AB9D2}" srcOrd="0" destOrd="0" presId="urn:microsoft.com/office/officeart/2005/8/layout/vProcess5"/>
    <dgm:cxn modelId="{35BA6D5C-AAA9-460C-9E60-23945189153B}" srcId="{9024E5BE-A54D-45F5-8898-EE5CEDF47853}" destId="{689C57BF-2BAD-4397-B805-92497EA4EAE1}" srcOrd="0" destOrd="0" parTransId="{84815CFC-72E4-4362-94BA-0DFA462DD760}" sibTransId="{BA61D01A-CC78-4A74-9BC8-9FC0BD581498}"/>
    <dgm:cxn modelId="{5EE78763-31D8-4A6D-8054-0036478CB0D3}" type="presOf" srcId="{BA61D01A-CC78-4A74-9BC8-9FC0BD581498}" destId="{2731DD9B-0685-40EB-97E4-B1F38A97249D}" srcOrd="0" destOrd="0" presId="urn:microsoft.com/office/officeart/2005/8/layout/vProcess5"/>
    <dgm:cxn modelId="{A3D89443-BF65-4C71-96ED-0F7441BBB61C}" type="presOf" srcId="{689C57BF-2BAD-4397-B805-92497EA4EAE1}" destId="{2A045543-C93F-4B33-BF64-6EBDD4A78E4D}" srcOrd="1" destOrd="0" presId="urn:microsoft.com/office/officeart/2005/8/layout/vProcess5"/>
    <dgm:cxn modelId="{80517D67-98B8-4961-948D-734E08C8F00A}" type="presOf" srcId="{689C57BF-2BAD-4397-B805-92497EA4EAE1}" destId="{31F49691-0F5B-43A5-8F46-257FC4D97B35}" srcOrd="0" destOrd="0" presId="urn:microsoft.com/office/officeart/2005/8/layout/vProcess5"/>
    <dgm:cxn modelId="{DBC21675-A0F1-4E9D-8E37-5757BEE19FF2}" srcId="{9024E5BE-A54D-45F5-8898-EE5CEDF47853}" destId="{3C381CE7-5019-4FD1-83D7-472941D1728A}" srcOrd="1" destOrd="0" parTransId="{CE68E62D-3C34-426F-A860-283CA9CFC298}" sibTransId="{7B4775C0-CFA8-4FCA-A19F-BDD7A38FE68F}"/>
    <dgm:cxn modelId="{A7139C82-FB4C-432E-BC2E-30A52B2F1F39}" type="presOf" srcId="{45EF250B-621A-49DE-84F9-8DCDB9BDDE2A}" destId="{A5A4A4D5-8C19-48B1-8F81-AF1D6B405053}" srcOrd="0" destOrd="0" presId="urn:microsoft.com/office/officeart/2005/8/layout/vProcess5"/>
    <dgm:cxn modelId="{9CFFEC87-0852-4C88-9061-6AFAEF968F14}" type="presOf" srcId="{7B4775C0-CFA8-4FCA-A19F-BDD7A38FE68F}" destId="{B44A8E15-07B9-48CE-A87C-FA06D27CD1A1}" srcOrd="0" destOrd="0" presId="urn:microsoft.com/office/officeart/2005/8/layout/vProcess5"/>
    <dgm:cxn modelId="{DEC501CD-82C3-46C9-A126-58FA041BB21B}" srcId="{9024E5BE-A54D-45F5-8898-EE5CEDF47853}" destId="{45EF250B-621A-49DE-84F9-8DCDB9BDDE2A}" srcOrd="2" destOrd="0" parTransId="{C8C1EBF1-E4B3-48A6-854F-A065A595362D}" sibTransId="{986049E4-7964-48CB-ABD5-61930716A95A}"/>
    <dgm:cxn modelId="{AA20E3D5-8349-4A64-A1D7-DDDF3BE5C945}" type="presOf" srcId="{3C381CE7-5019-4FD1-83D7-472941D1728A}" destId="{7505B680-9263-4E10-9E04-6E6D9552D48F}" srcOrd="0" destOrd="0" presId="urn:microsoft.com/office/officeart/2005/8/layout/vProcess5"/>
    <dgm:cxn modelId="{53E856F1-E69A-4098-B194-4B877B5DA331}" type="presOf" srcId="{45EF250B-621A-49DE-84F9-8DCDB9BDDE2A}" destId="{D274A806-98A1-4889-B60E-0CD85146C99F}" srcOrd="1" destOrd="0" presId="urn:microsoft.com/office/officeart/2005/8/layout/vProcess5"/>
    <dgm:cxn modelId="{D7A465FA-F45B-4641-9178-8678993C02E0}" type="presOf" srcId="{3C381CE7-5019-4FD1-83D7-472941D1728A}" destId="{277C1765-59DD-41AD-940E-9F8F4B2273E8}" srcOrd="1" destOrd="0" presId="urn:microsoft.com/office/officeart/2005/8/layout/vProcess5"/>
    <dgm:cxn modelId="{B699BF9F-1761-40F5-AB8E-01A07520F8B5}" type="presParOf" srcId="{66007233-F5BF-4667-977A-8780FD1AB9D2}" destId="{F21FC542-5C61-4309-AD76-60383F7154D5}" srcOrd="0" destOrd="0" presId="urn:microsoft.com/office/officeart/2005/8/layout/vProcess5"/>
    <dgm:cxn modelId="{52081CF1-840B-4B3C-8561-986C47E791C6}" type="presParOf" srcId="{66007233-F5BF-4667-977A-8780FD1AB9D2}" destId="{31F49691-0F5B-43A5-8F46-257FC4D97B35}" srcOrd="1" destOrd="0" presId="urn:microsoft.com/office/officeart/2005/8/layout/vProcess5"/>
    <dgm:cxn modelId="{F2159CEB-C87A-4E86-A0FD-87B19C6FA623}" type="presParOf" srcId="{66007233-F5BF-4667-977A-8780FD1AB9D2}" destId="{7505B680-9263-4E10-9E04-6E6D9552D48F}" srcOrd="2" destOrd="0" presId="urn:microsoft.com/office/officeart/2005/8/layout/vProcess5"/>
    <dgm:cxn modelId="{963B8338-6C20-42A9-90D8-8AA75F72F2AD}" type="presParOf" srcId="{66007233-F5BF-4667-977A-8780FD1AB9D2}" destId="{A5A4A4D5-8C19-48B1-8F81-AF1D6B405053}" srcOrd="3" destOrd="0" presId="urn:microsoft.com/office/officeart/2005/8/layout/vProcess5"/>
    <dgm:cxn modelId="{49FB564E-02B9-47A7-9089-9797F064DF69}" type="presParOf" srcId="{66007233-F5BF-4667-977A-8780FD1AB9D2}" destId="{2731DD9B-0685-40EB-97E4-B1F38A97249D}" srcOrd="4" destOrd="0" presId="urn:microsoft.com/office/officeart/2005/8/layout/vProcess5"/>
    <dgm:cxn modelId="{47780A73-47FF-4FF1-ABDA-5FB1759B81E9}" type="presParOf" srcId="{66007233-F5BF-4667-977A-8780FD1AB9D2}" destId="{B44A8E15-07B9-48CE-A87C-FA06D27CD1A1}" srcOrd="5" destOrd="0" presId="urn:microsoft.com/office/officeart/2005/8/layout/vProcess5"/>
    <dgm:cxn modelId="{7781D310-F75C-451E-9D3A-DF0FEAB170C7}" type="presParOf" srcId="{66007233-F5BF-4667-977A-8780FD1AB9D2}" destId="{2A045543-C93F-4B33-BF64-6EBDD4A78E4D}" srcOrd="6" destOrd="0" presId="urn:microsoft.com/office/officeart/2005/8/layout/vProcess5"/>
    <dgm:cxn modelId="{C2140AC6-E77C-48B9-A392-B0CD36A5C060}" type="presParOf" srcId="{66007233-F5BF-4667-977A-8780FD1AB9D2}" destId="{277C1765-59DD-41AD-940E-9F8F4B2273E8}" srcOrd="7" destOrd="0" presId="urn:microsoft.com/office/officeart/2005/8/layout/vProcess5"/>
    <dgm:cxn modelId="{8637B829-8E7D-4366-B642-2B9EED2AF867}" type="presParOf" srcId="{66007233-F5BF-4667-977A-8780FD1AB9D2}" destId="{D274A806-98A1-4889-B60E-0CD85146C99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AA24DB-CC53-4FD6-AED3-11F06EFA46C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067AC93-06E2-4448-B9BB-B77A5D4DFF40}">
      <dgm:prSet/>
      <dgm:spPr/>
      <dgm:t>
        <a:bodyPr/>
        <a:lstStyle/>
        <a:p>
          <a:r>
            <a:rPr lang="en-US"/>
            <a:t>Development Agreement</a:t>
          </a:r>
        </a:p>
      </dgm:t>
    </dgm:pt>
    <dgm:pt modelId="{A382F53D-C3D6-41CC-B191-5F874D58E8F8}" type="parTrans" cxnId="{071CC241-171F-4D08-B007-5CFDAB960A34}">
      <dgm:prSet/>
      <dgm:spPr/>
      <dgm:t>
        <a:bodyPr/>
        <a:lstStyle/>
        <a:p>
          <a:endParaRPr lang="en-US"/>
        </a:p>
      </dgm:t>
    </dgm:pt>
    <dgm:pt modelId="{9A81728E-FE03-4FC5-93F5-D9E9EB4BB879}" type="sibTrans" cxnId="{071CC241-171F-4D08-B007-5CFDAB960A34}">
      <dgm:prSet/>
      <dgm:spPr/>
      <dgm:t>
        <a:bodyPr/>
        <a:lstStyle/>
        <a:p>
          <a:endParaRPr lang="en-US"/>
        </a:p>
      </dgm:t>
    </dgm:pt>
    <dgm:pt modelId="{D5B5B5D9-CAE5-4847-B6F4-C0BC85B88239}">
      <dgm:prSet/>
      <dgm:spPr/>
      <dgm:t>
        <a:bodyPr/>
        <a:lstStyle/>
        <a:p>
          <a:r>
            <a:rPr lang="en-US"/>
            <a:t>County review staff replaced by plancheck consultants</a:t>
          </a:r>
        </a:p>
      </dgm:t>
    </dgm:pt>
    <dgm:pt modelId="{33892515-56BB-4C80-8B2C-F549ABE19C07}" type="parTrans" cxnId="{3CC50247-EC5E-430F-A7D6-1973F24FE423}">
      <dgm:prSet/>
      <dgm:spPr/>
      <dgm:t>
        <a:bodyPr/>
        <a:lstStyle/>
        <a:p>
          <a:endParaRPr lang="en-US"/>
        </a:p>
      </dgm:t>
    </dgm:pt>
    <dgm:pt modelId="{EE389387-6237-4D4F-AC61-401A921AABED}" type="sibTrans" cxnId="{3CC50247-EC5E-430F-A7D6-1973F24FE423}">
      <dgm:prSet/>
      <dgm:spPr/>
      <dgm:t>
        <a:bodyPr/>
        <a:lstStyle/>
        <a:p>
          <a:endParaRPr lang="en-US"/>
        </a:p>
      </dgm:t>
    </dgm:pt>
    <dgm:pt modelId="{7CD22931-A04D-4B34-9DB4-6657D216CCC6}">
      <dgm:prSet/>
      <dgm:spPr/>
      <dgm:t>
        <a:bodyPr/>
        <a:lstStyle/>
        <a:p>
          <a:r>
            <a:rPr lang="en-US"/>
            <a:t>Previously many private/local builders - Now almost entirely National builders.</a:t>
          </a:r>
        </a:p>
      </dgm:t>
    </dgm:pt>
    <dgm:pt modelId="{D5E54924-503C-48BE-A961-9325056CFC2A}" type="parTrans" cxnId="{42440A1E-B05D-4DDE-AEDF-05CCE4699865}">
      <dgm:prSet/>
      <dgm:spPr/>
      <dgm:t>
        <a:bodyPr/>
        <a:lstStyle/>
        <a:p>
          <a:endParaRPr lang="en-US"/>
        </a:p>
      </dgm:t>
    </dgm:pt>
    <dgm:pt modelId="{9056770E-9108-4B20-BB5E-9F6ACC2D15FC}" type="sibTrans" cxnId="{42440A1E-B05D-4DDE-AEDF-05CCE4699865}">
      <dgm:prSet/>
      <dgm:spPr/>
      <dgm:t>
        <a:bodyPr/>
        <a:lstStyle/>
        <a:p>
          <a:endParaRPr lang="en-US"/>
        </a:p>
      </dgm:t>
    </dgm:pt>
    <dgm:pt modelId="{2A55CA70-C877-4694-8482-79C65922B83D}">
      <dgm:prSet/>
      <dgm:spPr/>
      <dgm:t>
        <a:bodyPr/>
        <a:lstStyle/>
        <a:p>
          <a:r>
            <a:rPr lang="en-US"/>
            <a:t>Negotiated details ahead of time with OCFA</a:t>
          </a:r>
        </a:p>
      </dgm:t>
    </dgm:pt>
    <dgm:pt modelId="{03681A0D-C251-44DA-BC3D-D703D957F468}" type="parTrans" cxnId="{3DC74086-62BF-4581-855A-5254981946F6}">
      <dgm:prSet/>
      <dgm:spPr/>
      <dgm:t>
        <a:bodyPr/>
        <a:lstStyle/>
        <a:p>
          <a:endParaRPr lang="en-US"/>
        </a:p>
      </dgm:t>
    </dgm:pt>
    <dgm:pt modelId="{8C082B99-BCB0-4E01-B320-B56E1EC029DD}" type="sibTrans" cxnId="{3DC74086-62BF-4581-855A-5254981946F6}">
      <dgm:prSet/>
      <dgm:spPr/>
      <dgm:t>
        <a:bodyPr/>
        <a:lstStyle/>
        <a:p>
          <a:endParaRPr lang="en-US"/>
        </a:p>
      </dgm:t>
    </dgm:pt>
    <dgm:pt modelId="{D8297235-A071-4183-BF20-0BE8D3DCEC4C}">
      <dgm:prSet/>
      <dgm:spPr/>
      <dgm:t>
        <a:bodyPr/>
        <a:lstStyle/>
        <a:p>
          <a:r>
            <a:rPr lang="en-US"/>
            <a:t>Extensive time and effort goes into working with SMWD</a:t>
          </a:r>
        </a:p>
      </dgm:t>
    </dgm:pt>
    <dgm:pt modelId="{9780F9DD-2973-4F7B-A77F-FAC7E02B1D98}" type="parTrans" cxnId="{BF3AD94F-BEEA-4EBD-81A5-F6AD07AD5E50}">
      <dgm:prSet/>
      <dgm:spPr/>
      <dgm:t>
        <a:bodyPr/>
        <a:lstStyle/>
        <a:p>
          <a:endParaRPr lang="en-US"/>
        </a:p>
      </dgm:t>
    </dgm:pt>
    <dgm:pt modelId="{A35B7F00-9405-40A4-AF93-1E68D3B3F0C3}" type="sibTrans" cxnId="{BF3AD94F-BEEA-4EBD-81A5-F6AD07AD5E50}">
      <dgm:prSet/>
      <dgm:spPr/>
      <dgm:t>
        <a:bodyPr/>
        <a:lstStyle/>
        <a:p>
          <a:endParaRPr lang="en-US"/>
        </a:p>
      </dgm:t>
    </dgm:pt>
    <dgm:pt modelId="{B5492B06-0D42-4571-938D-AC44EF9CAA90}" type="pres">
      <dgm:prSet presAssocID="{85AA24DB-CC53-4FD6-AED3-11F06EFA46C0}" presName="diagram" presStyleCnt="0">
        <dgm:presLayoutVars>
          <dgm:dir/>
          <dgm:resizeHandles val="exact"/>
        </dgm:presLayoutVars>
      </dgm:prSet>
      <dgm:spPr/>
    </dgm:pt>
    <dgm:pt modelId="{52568124-77D1-4D0A-9E81-8FB37BD5647B}" type="pres">
      <dgm:prSet presAssocID="{9067AC93-06E2-4448-B9BB-B77A5D4DFF40}" presName="node" presStyleLbl="node1" presStyleIdx="0" presStyleCnt="5">
        <dgm:presLayoutVars>
          <dgm:bulletEnabled val="1"/>
        </dgm:presLayoutVars>
      </dgm:prSet>
      <dgm:spPr/>
    </dgm:pt>
    <dgm:pt modelId="{E9379922-C7A9-44A2-B337-BF627CB1F6DD}" type="pres">
      <dgm:prSet presAssocID="{9A81728E-FE03-4FC5-93F5-D9E9EB4BB879}" presName="sibTrans" presStyleCnt="0"/>
      <dgm:spPr/>
    </dgm:pt>
    <dgm:pt modelId="{A5E2B991-C928-4D3A-ADFF-C228DA5E6EE2}" type="pres">
      <dgm:prSet presAssocID="{D5B5B5D9-CAE5-4847-B6F4-C0BC85B88239}" presName="node" presStyleLbl="node1" presStyleIdx="1" presStyleCnt="5">
        <dgm:presLayoutVars>
          <dgm:bulletEnabled val="1"/>
        </dgm:presLayoutVars>
      </dgm:prSet>
      <dgm:spPr/>
    </dgm:pt>
    <dgm:pt modelId="{DF6153E1-BF59-49E9-9882-F7C37A694235}" type="pres">
      <dgm:prSet presAssocID="{EE389387-6237-4D4F-AC61-401A921AABED}" presName="sibTrans" presStyleCnt="0"/>
      <dgm:spPr/>
    </dgm:pt>
    <dgm:pt modelId="{00B7D9B5-A8F5-4742-B8D7-DB01D02F4C72}" type="pres">
      <dgm:prSet presAssocID="{7CD22931-A04D-4B34-9DB4-6657D216CCC6}" presName="node" presStyleLbl="node1" presStyleIdx="2" presStyleCnt="5">
        <dgm:presLayoutVars>
          <dgm:bulletEnabled val="1"/>
        </dgm:presLayoutVars>
      </dgm:prSet>
      <dgm:spPr/>
    </dgm:pt>
    <dgm:pt modelId="{013B54FE-5F78-4738-BFB4-714804144F08}" type="pres">
      <dgm:prSet presAssocID="{9056770E-9108-4B20-BB5E-9F6ACC2D15FC}" presName="sibTrans" presStyleCnt="0"/>
      <dgm:spPr/>
    </dgm:pt>
    <dgm:pt modelId="{7239C13C-24BC-49B5-B4F6-42995F575900}" type="pres">
      <dgm:prSet presAssocID="{2A55CA70-C877-4694-8482-79C65922B83D}" presName="node" presStyleLbl="node1" presStyleIdx="3" presStyleCnt="5">
        <dgm:presLayoutVars>
          <dgm:bulletEnabled val="1"/>
        </dgm:presLayoutVars>
      </dgm:prSet>
      <dgm:spPr/>
    </dgm:pt>
    <dgm:pt modelId="{CECC198D-28DC-4EC1-870C-ED777C879522}" type="pres">
      <dgm:prSet presAssocID="{8C082B99-BCB0-4E01-B320-B56E1EC029DD}" presName="sibTrans" presStyleCnt="0"/>
      <dgm:spPr/>
    </dgm:pt>
    <dgm:pt modelId="{D98BA79A-0DBA-43F4-9904-AB58CD811ABA}" type="pres">
      <dgm:prSet presAssocID="{D8297235-A071-4183-BF20-0BE8D3DCEC4C}" presName="node" presStyleLbl="node1" presStyleIdx="4" presStyleCnt="5">
        <dgm:presLayoutVars>
          <dgm:bulletEnabled val="1"/>
        </dgm:presLayoutVars>
      </dgm:prSet>
      <dgm:spPr/>
    </dgm:pt>
  </dgm:ptLst>
  <dgm:cxnLst>
    <dgm:cxn modelId="{42440A1E-B05D-4DDE-AEDF-05CCE4699865}" srcId="{85AA24DB-CC53-4FD6-AED3-11F06EFA46C0}" destId="{7CD22931-A04D-4B34-9DB4-6657D216CCC6}" srcOrd="2" destOrd="0" parTransId="{D5E54924-503C-48BE-A961-9325056CFC2A}" sibTransId="{9056770E-9108-4B20-BB5E-9F6ACC2D15FC}"/>
    <dgm:cxn modelId="{071CC241-171F-4D08-B007-5CFDAB960A34}" srcId="{85AA24DB-CC53-4FD6-AED3-11F06EFA46C0}" destId="{9067AC93-06E2-4448-B9BB-B77A5D4DFF40}" srcOrd="0" destOrd="0" parTransId="{A382F53D-C3D6-41CC-B191-5F874D58E8F8}" sibTransId="{9A81728E-FE03-4FC5-93F5-D9E9EB4BB879}"/>
    <dgm:cxn modelId="{5FAF0F42-2988-48EA-8635-9EFF821A2C4E}" type="presOf" srcId="{2A55CA70-C877-4694-8482-79C65922B83D}" destId="{7239C13C-24BC-49B5-B4F6-42995F575900}" srcOrd="0" destOrd="0" presId="urn:microsoft.com/office/officeart/2005/8/layout/default"/>
    <dgm:cxn modelId="{8B53AA45-162A-4336-84C5-869A6DF4D24F}" type="presOf" srcId="{D5B5B5D9-CAE5-4847-B6F4-C0BC85B88239}" destId="{A5E2B991-C928-4D3A-ADFF-C228DA5E6EE2}" srcOrd="0" destOrd="0" presId="urn:microsoft.com/office/officeart/2005/8/layout/default"/>
    <dgm:cxn modelId="{3CC50247-EC5E-430F-A7D6-1973F24FE423}" srcId="{85AA24DB-CC53-4FD6-AED3-11F06EFA46C0}" destId="{D5B5B5D9-CAE5-4847-B6F4-C0BC85B88239}" srcOrd="1" destOrd="0" parTransId="{33892515-56BB-4C80-8B2C-F549ABE19C07}" sibTransId="{EE389387-6237-4D4F-AC61-401A921AABED}"/>
    <dgm:cxn modelId="{BF3AD94F-BEEA-4EBD-81A5-F6AD07AD5E50}" srcId="{85AA24DB-CC53-4FD6-AED3-11F06EFA46C0}" destId="{D8297235-A071-4183-BF20-0BE8D3DCEC4C}" srcOrd="4" destOrd="0" parTransId="{9780F9DD-2973-4F7B-A77F-FAC7E02B1D98}" sibTransId="{A35B7F00-9405-40A4-AF93-1E68D3B3F0C3}"/>
    <dgm:cxn modelId="{C5DDA077-C02E-4F6A-B7A2-B6796975B75A}" type="presOf" srcId="{D8297235-A071-4183-BF20-0BE8D3DCEC4C}" destId="{D98BA79A-0DBA-43F4-9904-AB58CD811ABA}" srcOrd="0" destOrd="0" presId="urn:microsoft.com/office/officeart/2005/8/layout/default"/>
    <dgm:cxn modelId="{3DC74086-62BF-4581-855A-5254981946F6}" srcId="{85AA24DB-CC53-4FD6-AED3-11F06EFA46C0}" destId="{2A55CA70-C877-4694-8482-79C65922B83D}" srcOrd="3" destOrd="0" parTransId="{03681A0D-C251-44DA-BC3D-D703D957F468}" sibTransId="{8C082B99-BCB0-4E01-B320-B56E1EC029DD}"/>
    <dgm:cxn modelId="{8050F9DC-85F7-4A8C-81ED-A53C99A12EF5}" type="presOf" srcId="{9067AC93-06E2-4448-B9BB-B77A5D4DFF40}" destId="{52568124-77D1-4D0A-9E81-8FB37BD5647B}" srcOrd="0" destOrd="0" presId="urn:microsoft.com/office/officeart/2005/8/layout/default"/>
    <dgm:cxn modelId="{91C4E1DF-3EBC-4745-AEB2-4E8814A16B36}" type="presOf" srcId="{7CD22931-A04D-4B34-9DB4-6657D216CCC6}" destId="{00B7D9B5-A8F5-4742-B8D7-DB01D02F4C72}" srcOrd="0" destOrd="0" presId="urn:microsoft.com/office/officeart/2005/8/layout/default"/>
    <dgm:cxn modelId="{F75015E6-FC36-4DCF-A6B0-0238163309F2}" type="presOf" srcId="{85AA24DB-CC53-4FD6-AED3-11F06EFA46C0}" destId="{B5492B06-0D42-4571-938D-AC44EF9CAA90}" srcOrd="0" destOrd="0" presId="urn:microsoft.com/office/officeart/2005/8/layout/default"/>
    <dgm:cxn modelId="{E5247A7C-4066-47DE-868B-D7C419C97C9E}" type="presParOf" srcId="{B5492B06-0D42-4571-938D-AC44EF9CAA90}" destId="{52568124-77D1-4D0A-9E81-8FB37BD5647B}" srcOrd="0" destOrd="0" presId="urn:microsoft.com/office/officeart/2005/8/layout/default"/>
    <dgm:cxn modelId="{03389197-0F1B-407F-90B7-2C9E25B8AD43}" type="presParOf" srcId="{B5492B06-0D42-4571-938D-AC44EF9CAA90}" destId="{E9379922-C7A9-44A2-B337-BF627CB1F6DD}" srcOrd="1" destOrd="0" presId="urn:microsoft.com/office/officeart/2005/8/layout/default"/>
    <dgm:cxn modelId="{EC70C28E-73E5-450A-9DD0-907CFB634939}" type="presParOf" srcId="{B5492B06-0D42-4571-938D-AC44EF9CAA90}" destId="{A5E2B991-C928-4D3A-ADFF-C228DA5E6EE2}" srcOrd="2" destOrd="0" presId="urn:microsoft.com/office/officeart/2005/8/layout/default"/>
    <dgm:cxn modelId="{E163A967-91F5-480C-8A99-98FF51457A6E}" type="presParOf" srcId="{B5492B06-0D42-4571-938D-AC44EF9CAA90}" destId="{DF6153E1-BF59-49E9-9882-F7C37A694235}" srcOrd="3" destOrd="0" presId="urn:microsoft.com/office/officeart/2005/8/layout/default"/>
    <dgm:cxn modelId="{FD55B300-D6EB-4985-AC28-B91E2F9802CC}" type="presParOf" srcId="{B5492B06-0D42-4571-938D-AC44EF9CAA90}" destId="{00B7D9B5-A8F5-4742-B8D7-DB01D02F4C72}" srcOrd="4" destOrd="0" presId="urn:microsoft.com/office/officeart/2005/8/layout/default"/>
    <dgm:cxn modelId="{44BA1E5F-EC1E-44BC-B374-AC45CB704822}" type="presParOf" srcId="{B5492B06-0D42-4571-938D-AC44EF9CAA90}" destId="{013B54FE-5F78-4738-BFB4-714804144F08}" srcOrd="5" destOrd="0" presId="urn:microsoft.com/office/officeart/2005/8/layout/default"/>
    <dgm:cxn modelId="{C4350389-9458-4D95-BB55-2A0DC5B3A210}" type="presParOf" srcId="{B5492B06-0D42-4571-938D-AC44EF9CAA90}" destId="{7239C13C-24BC-49B5-B4F6-42995F575900}" srcOrd="6" destOrd="0" presId="urn:microsoft.com/office/officeart/2005/8/layout/default"/>
    <dgm:cxn modelId="{0A0531E9-E504-42A3-ACCE-D4D2569619EF}" type="presParOf" srcId="{B5492B06-0D42-4571-938D-AC44EF9CAA90}" destId="{CECC198D-28DC-4EC1-870C-ED777C879522}" srcOrd="7" destOrd="0" presId="urn:microsoft.com/office/officeart/2005/8/layout/default"/>
    <dgm:cxn modelId="{0C35954A-E2B4-4DDB-9EE4-392DD799A9EF}" type="presParOf" srcId="{B5492B06-0D42-4571-938D-AC44EF9CAA90}" destId="{D98BA79A-0DBA-43F4-9904-AB58CD811AB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F64670-B8DA-4A1D-9117-1D3EEACE15C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BC5C9AE-EBC4-4777-90FE-C82BF8338247}">
      <dgm:prSet/>
      <dgm:spPr/>
      <dgm:t>
        <a:bodyPr/>
        <a:lstStyle/>
        <a:p>
          <a:pPr>
            <a:lnSpc>
              <a:spcPct val="100000"/>
            </a:lnSpc>
          </a:pPr>
          <a:r>
            <a:rPr lang="en-US" b="1"/>
            <a:t>To ensure long-term process is consistent with 2004 Ranch Plan approvals </a:t>
          </a:r>
          <a:endParaRPr lang="en-US"/>
        </a:p>
      </dgm:t>
    </dgm:pt>
    <dgm:pt modelId="{55DF5B38-554A-4424-B9E1-E02AC9DB5AE2}" type="parTrans" cxnId="{5AF89F89-1A75-42F0-860D-8EEE1351F965}">
      <dgm:prSet/>
      <dgm:spPr/>
      <dgm:t>
        <a:bodyPr/>
        <a:lstStyle/>
        <a:p>
          <a:endParaRPr lang="en-US"/>
        </a:p>
      </dgm:t>
    </dgm:pt>
    <dgm:pt modelId="{B8A8AACF-FAF7-409A-ADEF-95ED4B6AE82E}" type="sibTrans" cxnId="{5AF89F89-1A75-42F0-860D-8EEE1351F965}">
      <dgm:prSet/>
      <dgm:spPr/>
      <dgm:t>
        <a:bodyPr/>
        <a:lstStyle/>
        <a:p>
          <a:endParaRPr lang="en-US"/>
        </a:p>
      </dgm:t>
    </dgm:pt>
    <dgm:pt modelId="{2246E7CC-6DD5-4A4B-8002-3D4D326D5DFE}">
      <dgm:prSet/>
      <dgm:spPr/>
      <dgm:t>
        <a:bodyPr/>
        <a:lstStyle/>
        <a:p>
          <a:pPr>
            <a:lnSpc>
              <a:spcPct val="100000"/>
            </a:lnSpc>
          </a:pPr>
          <a:r>
            <a:rPr lang="en-US" b="1"/>
            <a:t>(GPA, PC Zoning, EIR, DA, Settlement Agreements)</a:t>
          </a:r>
          <a:endParaRPr lang="en-US"/>
        </a:p>
      </dgm:t>
    </dgm:pt>
    <dgm:pt modelId="{65623D98-7297-48FB-B52B-5A48DD2B0BA1}" type="parTrans" cxnId="{E32B71E6-B04A-43FD-969C-67CA4D5D79AF}">
      <dgm:prSet/>
      <dgm:spPr/>
      <dgm:t>
        <a:bodyPr/>
        <a:lstStyle/>
        <a:p>
          <a:endParaRPr lang="en-US"/>
        </a:p>
      </dgm:t>
    </dgm:pt>
    <dgm:pt modelId="{B12E8488-6119-4331-84C2-438E693B5D6A}" type="sibTrans" cxnId="{E32B71E6-B04A-43FD-969C-67CA4D5D79AF}">
      <dgm:prSet/>
      <dgm:spPr/>
      <dgm:t>
        <a:bodyPr/>
        <a:lstStyle/>
        <a:p>
          <a:endParaRPr lang="en-US"/>
        </a:p>
      </dgm:t>
    </dgm:pt>
    <dgm:pt modelId="{C259910A-CAA2-4DE1-A4AA-A7D13A10E883}">
      <dgm:prSet/>
      <dgm:spPr/>
      <dgm:t>
        <a:bodyPr/>
        <a:lstStyle/>
        <a:p>
          <a:pPr>
            <a:lnSpc>
              <a:spcPct val="100000"/>
            </a:lnSpc>
          </a:pPr>
          <a:r>
            <a:rPr lang="en-US" b="1" dirty="0"/>
            <a:t>Ranch Plan is largest, most complex Planned Community Program in OC history</a:t>
          </a:r>
          <a:endParaRPr lang="en-US" dirty="0"/>
        </a:p>
      </dgm:t>
    </dgm:pt>
    <dgm:pt modelId="{87B83546-E2B3-441A-85B6-C1569B1C49F7}" type="parTrans" cxnId="{B2CAB5D9-8607-447B-9102-CBD964689D7C}">
      <dgm:prSet/>
      <dgm:spPr/>
      <dgm:t>
        <a:bodyPr/>
        <a:lstStyle/>
        <a:p>
          <a:endParaRPr lang="en-US"/>
        </a:p>
      </dgm:t>
    </dgm:pt>
    <dgm:pt modelId="{69E454F7-058E-416D-87F4-F84448F71D08}" type="sibTrans" cxnId="{B2CAB5D9-8607-447B-9102-CBD964689D7C}">
      <dgm:prSet/>
      <dgm:spPr/>
      <dgm:t>
        <a:bodyPr/>
        <a:lstStyle/>
        <a:p>
          <a:endParaRPr lang="en-US"/>
        </a:p>
      </dgm:t>
    </dgm:pt>
    <dgm:pt modelId="{B1D8DA26-9279-4150-86B4-F1A9470E9812}">
      <dgm:prSet/>
      <dgm:spPr/>
      <dgm:t>
        <a:bodyPr/>
        <a:lstStyle/>
        <a:p>
          <a:pPr>
            <a:lnSpc>
              <a:spcPct val="100000"/>
            </a:lnSpc>
          </a:pPr>
          <a:r>
            <a:rPr lang="en-US" b="1"/>
            <a:t>Multiple Land Use Regulations to comply with, maintain and monitor</a:t>
          </a:r>
          <a:endParaRPr lang="en-US"/>
        </a:p>
      </dgm:t>
    </dgm:pt>
    <dgm:pt modelId="{CD99CB46-2C7A-40A3-BAC2-439BF85520BD}" type="parTrans" cxnId="{88A727DE-77BB-45D2-BF69-88BCA8BB3A53}">
      <dgm:prSet/>
      <dgm:spPr/>
      <dgm:t>
        <a:bodyPr/>
        <a:lstStyle/>
        <a:p>
          <a:endParaRPr lang="en-US"/>
        </a:p>
      </dgm:t>
    </dgm:pt>
    <dgm:pt modelId="{B5FAAD86-BE61-46AA-B163-EE76786070BB}" type="sibTrans" cxnId="{88A727DE-77BB-45D2-BF69-88BCA8BB3A53}">
      <dgm:prSet/>
      <dgm:spPr/>
      <dgm:t>
        <a:bodyPr/>
        <a:lstStyle/>
        <a:p>
          <a:endParaRPr lang="en-US"/>
        </a:p>
      </dgm:t>
    </dgm:pt>
    <dgm:pt modelId="{72D88028-3974-465D-BC3D-3D9903196BFC}">
      <dgm:prSet/>
      <dgm:spPr/>
      <dgm:t>
        <a:bodyPr/>
        <a:lstStyle/>
        <a:p>
          <a:pPr>
            <a:lnSpc>
              <a:spcPct val="100000"/>
            </a:lnSpc>
          </a:pPr>
          <a:r>
            <a:rPr lang="en-US" b="1" dirty="0"/>
            <a:t>Implementation is likely to span decades, so … </a:t>
          </a:r>
          <a:endParaRPr lang="en-US" dirty="0"/>
        </a:p>
      </dgm:t>
    </dgm:pt>
    <dgm:pt modelId="{B761598B-0A01-489A-A489-3B6B3CBE31FD}" type="parTrans" cxnId="{4C8A2B62-D1AB-4DED-8937-42B9262EC61D}">
      <dgm:prSet/>
      <dgm:spPr/>
      <dgm:t>
        <a:bodyPr/>
        <a:lstStyle/>
        <a:p>
          <a:endParaRPr lang="en-US"/>
        </a:p>
      </dgm:t>
    </dgm:pt>
    <dgm:pt modelId="{5489B1BC-FFEE-4F3C-BDDF-52BE5BE3B2DE}" type="sibTrans" cxnId="{4C8A2B62-D1AB-4DED-8937-42B9262EC61D}">
      <dgm:prSet/>
      <dgm:spPr/>
      <dgm:t>
        <a:bodyPr/>
        <a:lstStyle/>
        <a:p>
          <a:endParaRPr lang="en-US"/>
        </a:p>
      </dgm:t>
    </dgm:pt>
    <dgm:pt modelId="{50A8226C-D9F0-48F7-AFC6-39A2F127A0AD}">
      <dgm:prSet/>
      <dgm:spPr/>
      <dgm:t>
        <a:bodyPr/>
        <a:lstStyle/>
        <a:p>
          <a:pPr>
            <a:lnSpc>
              <a:spcPct val="100000"/>
            </a:lnSpc>
          </a:pPr>
          <a:r>
            <a:rPr lang="en-US" b="1" dirty="0"/>
            <a:t>Continually updated guidance will be essential for new County &amp; RMV staff</a:t>
          </a:r>
          <a:endParaRPr lang="en-US" dirty="0"/>
        </a:p>
      </dgm:t>
    </dgm:pt>
    <dgm:pt modelId="{ADB6FD55-CDDA-4B01-BCAC-A5C2032745BA}" type="parTrans" cxnId="{7470A66B-603C-4659-BE13-37432896E87F}">
      <dgm:prSet/>
      <dgm:spPr/>
      <dgm:t>
        <a:bodyPr/>
        <a:lstStyle/>
        <a:p>
          <a:endParaRPr lang="en-US"/>
        </a:p>
      </dgm:t>
    </dgm:pt>
    <dgm:pt modelId="{85EF89E1-EC86-4F71-8792-9AF092280908}" type="sibTrans" cxnId="{7470A66B-603C-4659-BE13-37432896E87F}">
      <dgm:prSet/>
      <dgm:spPr/>
      <dgm:t>
        <a:bodyPr/>
        <a:lstStyle/>
        <a:p>
          <a:endParaRPr lang="en-US"/>
        </a:p>
      </dgm:t>
    </dgm:pt>
    <dgm:pt modelId="{15445B46-6962-4A3C-8A73-D8F56C97FD4D}" type="pres">
      <dgm:prSet presAssocID="{6CF64670-B8DA-4A1D-9117-1D3EEACE15CE}" presName="root" presStyleCnt="0">
        <dgm:presLayoutVars>
          <dgm:dir/>
          <dgm:resizeHandles val="exact"/>
        </dgm:presLayoutVars>
      </dgm:prSet>
      <dgm:spPr/>
    </dgm:pt>
    <dgm:pt modelId="{70EBEE27-F181-4761-A94F-CF882E339B54}" type="pres">
      <dgm:prSet presAssocID="{5BC5C9AE-EBC4-4777-90FE-C82BF8338247}" presName="compNode" presStyleCnt="0"/>
      <dgm:spPr/>
    </dgm:pt>
    <dgm:pt modelId="{B155B255-73DD-4B64-BC0F-FFB84FB6F899}" type="pres">
      <dgm:prSet presAssocID="{5BC5C9AE-EBC4-4777-90FE-C82BF8338247}" presName="bgRect" presStyleLbl="bgShp" presStyleIdx="0" presStyleCnt="3"/>
      <dgm:spPr/>
    </dgm:pt>
    <dgm:pt modelId="{248AEDDB-325B-4945-A98B-FC6B9298139F}" type="pres">
      <dgm:prSet presAssocID="{5BC5C9AE-EBC4-4777-90FE-C82BF83382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bidden"/>
        </a:ext>
      </dgm:extLst>
    </dgm:pt>
    <dgm:pt modelId="{21EF8C58-D84D-4474-A8AC-CFB5DF7C7AF9}" type="pres">
      <dgm:prSet presAssocID="{5BC5C9AE-EBC4-4777-90FE-C82BF8338247}" presName="spaceRect" presStyleCnt="0"/>
      <dgm:spPr/>
    </dgm:pt>
    <dgm:pt modelId="{49D16903-2A7D-4000-8367-C79C0C60CB8B}" type="pres">
      <dgm:prSet presAssocID="{5BC5C9AE-EBC4-4777-90FE-C82BF8338247}" presName="parTx" presStyleLbl="revTx" presStyleIdx="0" presStyleCnt="6">
        <dgm:presLayoutVars>
          <dgm:chMax val="0"/>
          <dgm:chPref val="0"/>
        </dgm:presLayoutVars>
      </dgm:prSet>
      <dgm:spPr/>
    </dgm:pt>
    <dgm:pt modelId="{6CD237EE-AFBE-47CB-A892-22BCF34D60A6}" type="pres">
      <dgm:prSet presAssocID="{5BC5C9AE-EBC4-4777-90FE-C82BF8338247}" presName="desTx" presStyleLbl="revTx" presStyleIdx="1" presStyleCnt="6">
        <dgm:presLayoutVars/>
      </dgm:prSet>
      <dgm:spPr/>
    </dgm:pt>
    <dgm:pt modelId="{38F85574-48A8-4A92-A441-8022B6791BC5}" type="pres">
      <dgm:prSet presAssocID="{B8A8AACF-FAF7-409A-ADEF-95ED4B6AE82E}" presName="sibTrans" presStyleCnt="0"/>
      <dgm:spPr/>
    </dgm:pt>
    <dgm:pt modelId="{7AFCAE16-0D68-434C-9C53-53B874DF4476}" type="pres">
      <dgm:prSet presAssocID="{C259910A-CAA2-4DE1-A4AA-A7D13A10E883}" presName="compNode" presStyleCnt="0"/>
      <dgm:spPr/>
    </dgm:pt>
    <dgm:pt modelId="{EB0EE216-93F3-4717-985C-7C170DC0EF01}" type="pres">
      <dgm:prSet presAssocID="{C259910A-CAA2-4DE1-A4AA-A7D13A10E883}" presName="bgRect" presStyleLbl="bgShp" presStyleIdx="1" presStyleCnt="3"/>
      <dgm:spPr/>
    </dgm:pt>
    <dgm:pt modelId="{86324F30-A9F1-493F-AE8E-60F2A67F5692}" type="pres">
      <dgm:prSet presAssocID="{C259910A-CAA2-4DE1-A4AA-A7D13A10E8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B83D222D-0280-475E-8865-7B4604683134}" type="pres">
      <dgm:prSet presAssocID="{C259910A-CAA2-4DE1-A4AA-A7D13A10E883}" presName="spaceRect" presStyleCnt="0"/>
      <dgm:spPr/>
    </dgm:pt>
    <dgm:pt modelId="{BE6A3D6A-27A8-46AD-AB3B-615CEF4BF1AB}" type="pres">
      <dgm:prSet presAssocID="{C259910A-CAA2-4DE1-A4AA-A7D13A10E883}" presName="parTx" presStyleLbl="revTx" presStyleIdx="2" presStyleCnt="6">
        <dgm:presLayoutVars>
          <dgm:chMax val="0"/>
          <dgm:chPref val="0"/>
        </dgm:presLayoutVars>
      </dgm:prSet>
      <dgm:spPr/>
    </dgm:pt>
    <dgm:pt modelId="{2B43850A-2345-4342-B9B3-68FFE38B7D84}" type="pres">
      <dgm:prSet presAssocID="{C259910A-CAA2-4DE1-A4AA-A7D13A10E883}" presName="desTx" presStyleLbl="revTx" presStyleIdx="3" presStyleCnt="6">
        <dgm:presLayoutVars/>
      </dgm:prSet>
      <dgm:spPr/>
    </dgm:pt>
    <dgm:pt modelId="{5BB9061E-B89F-44F8-AAB1-F761672BE082}" type="pres">
      <dgm:prSet presAssocID="{69E454F7-058E-416D-87F4-F84448F71D08}" presName="sibTrans" presStyleCnt="0"/>
      <dgm:spPr/>
    </dgm:pt>
    <dgm:pt modelId="{0FA2028F-31A5-430B-B363-F4F1E9845ECB}" type="pres">
      <dgm:prSet presAssocID="{72D88028-3974-465D-BC3D-3D9903196BFC}" presName="compNode" presStyleCnt="0"/>
      <dgm:spPr/>
    </dgm:pt>
    <dgm:pt modelId="{002C070B-C225-4BC4-93AA-A04664777729}" type="pres">
      <dgm:prSet presAssocID="{72D88028-3974-465D-BC3D-3D9903196BFC}" presName="bgRect" presStyleLbl="bgShp" presStyleIdx="2" presStyleCnt="3"/>
      <dgm:spPr/>
    </dgm:pt>
    <dgm:pt modelId="{2E6B1443-2036-4902-AD67-8ED1F4022995}" type="pres">
      <dgm:prSet presAssocID="{72D88028-3974-465D-BC3D-3D9903196B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1B0552D-3868-48FC-8D2F-FA472921581C}" type="pres">
      <dgm:prSet presAssocID="{72D88028-3974-465D-BC3D-3D9903196BFC}" presName="spaceRect" presStyleCnt="0"/>
      <dgm:spPr/>
    </dgm:pt>
    <dgm:pt modelId="{8650A718-507D-42E9-9C71-C938DDECCD05}" type="pres">
      <dgm:prSet presAssocID="{72D88028-3974-465D-BC3D-3D9903196BFC}" presName="parTx" presStyleLbl="revTx" presStyleIdx="4" presStyleCnt="6">
        <dgm:presLayoutVars>
          <dgm:chMax val="0"/>
          <dgm:chPref val="0"/>
        </dgm:presLayoutVars>
      </dgm:prSet>
      <dgm:spPr/>
    </dgm:pt>
    <dgm:pt modelId="{29DE6438-BB41-48DA-8883-7BFE8C7E09FC}" type="pres">
      <dgm:prSet presAssocID="{72D88028-3974-465D-BC3D-3D9903196BFC}" presName="desTx" presStyleLbl="revTx" presStyleIdx="5" presStyleCnt="6">
        <dgm:presLayoutVars/>
      </dgm:prSet>
      <dgm:spPr/>
    </dgm:pt>
  </dgm:ptLst>
  <dgm:cxnLst>
    <dgm:cxn modelId="{EACA8529-AA15-482D-BAEF-864DE6C43A54}" type="presOf" srcId="{2246E7CC-6DD5-4A4B-8002-3D4D326D5DFE}" destId="{6CD237EE-AFBE-47CB-A892-22BCF34D60A6}" srcOrd="0" destOrd="0" presId="urn:microsoft.com/office/officeart/2018/2/layout/IconVerticalSolidList"/>
    <dgm:cxn modelId="{8862412C-6A5C-431F-8946-54CFB75E671D}" type="presOf" srcId="{50A8226C-D9F0-48F7-AFC6-39A2F127A0AD}" destId="{29DE6438-BB41-48DA-8883-7BFE8C7E09FC}" srcOrd="0" destOrd="0" presId="urn:microsoft.com/office/officeart/2018/2/layout/IconVerticalSolidList"/>
    <dgm:cxn modelId="{4C8A2B62-D1AB-4DED-8937-42B9262EC61D}" srcId="{6CF64670-B8DA-4A1D-9117-1D3EEACE15CE}" destId="{72D88028-3974-465D-BC3D-3D9903196BFC}" srcOrd="2" destOrd="0" parTransId="{B761598B-0A01-489A-A489-3B6B3CBE31FD}" sibTransId="{5489B1BC-FFEE-4F3C-BDDF-52BE5BE3B2DE}"/>
    <dgm:cxn modelId="{7470A66B-603C-4659-BE13-37432896E87F}" srcId="{72D88028-3974-465D-BC3D-3D9903196BFC}" destId="{50A8226C-D9F0-48F7-AFC6-39A2F127A0AD}" srcOrd="0" destOrd="0" parTransId="{ADB6FD55-CDDA-4B01-BCAC-A5C2032745BA}" sibTransId="{85EF89E1-EC86-4F71-8792-9AF092280908}"/>
    <dgm:cxn modelId="{B2478777-F4B4-42B7-BD2F-7885329F2041}" type="presOf" srcId="{C259910A-CAA2-4DE1-A4AA-A7D13A10E883}" destId="{BE6A3D6A-27A8-46AD-AB3B-615CEF4BF1AB}" srcOrd="0" destOrd="0" presId="urn:microsoft.com/office/officeart/2018/2/layout/IconVerticalSolidList"/>
    <dgm:cxn modelId="{0FD05658-A7CE-4121-8246-93FF43BC13BB}" type="presOf" srcId="{B1D8DA26-9279-4150-86B4-F1A9470E9812}" destId="{2B43850A-2345-4342-B9B3-68FFE38B7D84}" srcOrd="0" destOrd="0" presId="urn:microsoft.com/office/officeart/2018/2/layout/IconVerticalSolidList"/>
    <dgm:cxn modelId="{3D2F5B88-33F9-400C-AC11-E31027531550}" type="presOf" srcId="{72D88028-3974-465D-BC3D-3D9903196BFC}" destId="{8650A718-507D-42E9-9C71-C938DDECCD05}" srcOrd="0" destOrd="0" presId="urn:microsoft.com/office/officeart/2018/2/layout/IconVerticalSolidList"/>
    <dgm:cxn modelId="{5AF89F89-1A75-42F0-860D-8EEE1351F965}" srcId="{6CF64670-B8DA-4A1D-9117-1D3EEACE15CE}" destId="{5BC5C9AE-EBC4-4777-90FE-C82BF8338247}" srcOrd="0" destOrd="0" parTransId="{55DF5B38-554A-4424-B9E1-E02AC9DB5AE2}" sibTransId="{B8A8AACF-FAF7-409A-ADEF-95ED4B6AE82E}"/>
    <dgm:cxn modelId="{EF128FD3-8DE9-4462-8622-E68E4F10B9E8}" type="presOf" srcId="{6CF64670-B8DA-4A1D-9117-1D3EEACE15CE}" destId="{15445B46-6962-4A3C-8A73-D8F56C97FD4D}" srcOrd="0" destOrd="0" presId="urn:microsoft.com/office/officeart/2018/2/layout/IconVerticalSolidList"/>
    <dgm:cxn modelId="{B2CAB5D9-8607-447B-9102-CBD964689D7C}" srcId="{6CF64670-B8DA-4A1D-9117-1D3EEACE15CE}" destId="{C259910A-CAA2-4DE1-A4AA-A7D13A10E883}" srcOrd="1" destOrd="0" parTransId="{87B83546-E2B3-441A-85B6-C1569B1C49F7}" sibTransId="{69E454F7-058E-416D-87F4-F84448F71D08}"/>
    <dgm:cxn modelId="{B7D8ABDC-953D-46BB-A927-E626332AA3D1}" type="presOf" srcId="{5BC5C9AE-EBC4-4777-90FE-C82BF8338247}" destId="{49D16903-2A7D-4000-8367-C79C0C60CB8B}" srcOrd="0" destOrd="0" presId="urn:microsoft.com/office/officeart/2018/2/layout/IconVerticalSolidList"/>
    <dgm:cxn modelId="{88A727DE-77BB-45D2-BF69-88BCA8BB3A53}" srcId="{C259910A-CAA2-4DE1-A4AA-A7D13A10E883}" destId="{B1D8DA26-9279-4150-86B4-F1A9470E9812}" srcOrd="0" destOrd="0" parTransId="{CD99CB46-2C7A-40A3-BAC2-439BF85520BD}" sibTransId="{B5FAAD86-BE61-46AA-B163-EE76786070BB}"/>
    <dgm:cxn modelId="{E32B71E6-B04A-43FD-969C-67CA4D5D79AF}" srcId="{5BC5C9AE-EBC4-4777-90FE-C82BF8338247}" destId="{2246E7CC-6DD5-4A4B-8002-3D4D326D5DFE}" srcOrd="0" destOrd="0" parTransId="{65623D98-7297-48FB-B52B-5A48DD2B0BA1}" sibTransId="{B12E8488-6119-4331-84C2-438E693B5D6A}"/>
    <dgm:cxn modelId="{525160C0-CCA3-43E7-8E51-345AE6882F39}" type="presParOf" srcId="{15445B46-6962-4A3C-8A73-D8F56C97FD4D}" destId="{70EBEE27-F181-4761-A94F-CF882E339B54}" srcOrd="0" destOrd="0" presId="urn:microsoft.com/office/officeart/2018/2/layout/IconVerticalSolidList"/>
    <dgm:cxn modelId="{D73E0B8F-48A6-4C82-9516-919F175C95A9}" type="presParOf" srcId="{70EBEE27-F181-4761-A94F-CF882E339B54}" destId="{B155B255-73DD-4B64-BC0F-FFB84FB6F899}" srcOrd="0" destOrd="0" presId="urn:microsoft.com/office/officeart/2018/2/layout/IconVerticalSolidList"/>
    <dgm:cxn modelId="{773F50D4-5012-4829-AC60-AD6538AD5967}" type="presParOf" srcId="{70EBEE27-F181-4761-A94F-CF882E339B54}" destId="{248AEDDB-325B-4945-A98B-FC6B9298139F}" srcOrd="1" destOrd="0" presId="urn:microsoft.com/office/officeart/2018/2/layout/IconVerticalSolidList"/>
    <dgm:cxn modelId="{5C230B24-1D9B-404C-B4ED-617F85F807A5}" type="presParOf" srcId="{70EBEE27-F181-4761-A94F-CF882E339B54}" destId="{21EF8C58-D84D-4474-A8AC-CFB5DF7C7AF9}" srcOrd="2" destOrd="0" presId="urn:microsoft.com/office/officeart/2018/2/layout/IconVerticalSolidList"/>
    <dgm:cxn modelId="{29DD46CF-B9C1-4556-A155-56974F92DF7C}" type="presParOf" srcId="{70EBEE27-F181-4761-A94F-CF882E339B54}" destId="{49D16903-2A7D-4000-8367-C79C0C60CB8B}" srcOrd="3" destOrd="0" presId="urn:microsoft.com/office/officeart/2018/2/layout/IconVerticalSolidList"/>
    <dgm:cxn modelId="{5DB552A6-9555-47BC-A0F6-AC6DEBEF7857}" type="presParOf" srcId="{70EBEE27-F181-4761-A94F-CF882E339B54}" destId="{6CD237EE-AFBE-47CB-A892-22BCF34D60A6}" srcOrd="4" destOrd="0" presId="urn:microsoft.com/office/officeart/2018/2/layout/IconVerticalSolidList"/>
    <dgm:cxn modelId="{A6FB2FD4-A2FC-474E-B13E-D8AD7759277A}" type="presParOf" srcId="{15445B46-6962-4A3C-8A73-D8F56C97FD4D}" destId="{38F85574-48A8-4A92-A441-8022B6791BC5}" srcOrd="1" destOrd="0" presId="urn:microsoft.com/office/officeart/2018/2/layout/IconVerticalSolidList"/>
    <dgm:cxn modelId="{D8056540-915F-448D-B3E2-6E8D49D5F959}" type="presParOf" srcId="{15445B46-6962-4A3C-8A73-D8F56C97FD4D}" destId="{7AFCAE16-0D68-434C-9C53-53B874DF4476}" srcOrd="2" destOrd="0" presId="urn:microsoft.com/office/officeart/2018/2/layout/IconVerticalSolidList"/>
    <dgm:cxn modelId="{F798837B-BE27-4F9F-9FC5-BE0D7956BA82}" type="presParOf" srcId="{7AFCAE16-0D68-434C-9C53-53B874DF4476}" destId="{EB0EE216-93F3-4717-985C-7C170DC0EF01}" srcOrd="0" destOrd="0" presId="urn:microsoft.com/office/officeart/2018/2/layout/IconVerticalSolidList"/>
    <dgm:cxn modelId="{1661A66F-2790-464D-851C-8A7FA43E5668}" type="presParOf" srcId="{7AFCAE16-0D68-434C-9C53-53B874DF4476}" destId="{86324F30-A9F1-493F-AE8E-60F2A67F5692}" srcOrd="1" destOrd="0" presId="urn:microsoft.com/office/officeart/2018/2/layout/IconVerticalSolidList"/>
    <dgm:cxn modelId="{286D6C38-122A-48EC-A093-65E59BE7B75F}" type="presParOf" srcId="{7AFCAE16-0D68-434C-9C53-53B874DF4476}" destId="{B83D222D-0280-475E-8865-7B4604683134}" srcOrd="2" destOrd="0" presId="urn:microsoft.com/office/officeart/2018/2/layout/IconVerticalSolidList"/>
    <dgm:cxn modelId="{7FCD8415-BF5C-4054-BB15-35FB3FD34AAA}" type="presParOf" srcId="{7AFCAE16-0D68-434C-9C53-53B874DF4476}" destId="{BE6A3D6A-27A8-46AD-AB3B-615CEF4BF1AB}" srcOrd="3" destOrd="0" presId="urn:microsoft.com/office/officeart/2018/2/layout/IconVerticalSolidList"/>
    <dgm:cxn modelId="{99BE2DDB-2467-46A9-9C7C-4BA8C54C99B9}" type="presParOf" srcId="{7AFCAE16-0D68-434C-9C53-53B874DF4476}" destId="{2B43850A-2345-4342-B9B3-68FFE38B7D84}" srcOrd="4" destOrd="0" presId="urn:microsoft.com/office/officeart/2018/2/layout/IconVerticalSolidList"/>
    <dgm:cxn modelId="{4D71E353-C6A3-42FC-AD72-6A098993A9B7}" type="presParOf" srcId="{15445B46-6962-4A3C-8A73-D8F56C97FD4D}" destId="{5BB9061E-B89F-44F8-AAB1-F761672BE082}" srcOrd="3" destOrd="0" presId="urn:microsoft.com/office/officeart/2018/2/layout/IconVerticalSolidList"/>
    <dgm:cxn modelId="{DC0FB40B-8574-445A-BED1-63ECDEF6812D}" type="presParOf" srcId="{15445B46-6962-4A3C-8A73-D8F56C97FD4D}" destId="{0FA2028F-31A5-430B-B363-F4F1E9845ECB}" srcOrd="4" destOrd="0" presId="urn:microsoft.com/office/officeart/2018/2/layout/IconVerticalSolidList"/>
    <dgm:cxn modelId="{0644FD69-6B81-4F46-832C-4285361EB530}" type="presParOf" srcId="{0FA2028F-31A5-430B-B363-F4F1E9845ECB}" destId="{002C070B-C225-4BC4-93AA-A04664777729}" srcOrd="0" destOrd="0" presId="urn:microsoft.com/office/officeart/2018/2/layout/IconVerticalSolidList"/>
    <dgm:cxn modelId="{6F9BB5F9-AFA7-4A3A-8C45-C7286BF331E8}" type="presParOf" srcId="{0FA2028F-31A5-430B-B363-F4F1E9845ECB}" destId="{2E6B1443-2036-4902-AD67-8ED1F4022995}" srcOrd="1" destOrd="0" presId="urn:microsoft.com/office/officeart/2018/2/layout/IconVerticalSolidList"/>
    <dgm:cxn modelId="{166440DE-761F-46E9-927E-28308C49173D}" type="presParOf" srcId="{0FA2028F-31A5-430B-B363-F4F1E9845ECB}" destId="{D1B0552D-3868-48FC-8D2F-FA472921581C}" srcOrd="2" destOrd="0" presId="urn:microsoft.com/office/officeart/2018/2/layout/IconVerticalSolidList"/>
    <dgm:cxn modelId="{C852DA25-4DBE-4E4D-AC8F-9F43BF71336A}" type="presParOf" srcId="{0FA2028F-31A5-430B-B363-F4F1E9845ECB}" destId="{8650A718-507D-42E9-9C71-C938DDECCD05}" srcOrd="3" destOrd="0" presId="urn:microsoft.com/office/officeart/2018/2/layout/IconVerticalSolidList"/>
    <dgm:cxn modelId="{E5A6451D-91F1-4ABA-9856-7DDBFD1983A9}" type="presParOf" srcId="{0FA2028F-31A5-430B-B363-F4F1E9845ECB}" destId="{29DE6438-BB41-48DA-8883-7BFE8C7E09FC}"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304575-2C1A-4403-AC76-8A038B61BB4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A6BB8-0A3A-494D-9691-F62615EDE9EB}">
      <dgm:prSet/>
      <dgm:spPr/>
      <dgm:t>
        <a:bodyPr/>
        <a:lstStyle/>
        <a:p>
          <a:r>
            <a:rPr lang="en-US" dirty="0"/>
            <a:t>Continue to Respond to Cycles</a:t>
          </a:r>
        </a:p>
      </dgm:t>
    </dgm:pt>
    <dgm:pt modelId="{A71D6BB9-4B93-4233-B652-B259CC1744AA}" type="parTrans" cxnId="{0890372D-09EA-4EEB-B7FD-C8056CC110F7}">
      <dgm:prSet/>
      <dgm:spPr/>
      <dgm:t>
        <a:bodyPr/>
        <a:lstStyle/>
        <a:p>
          <a:endParaRPr lang="en-US"/>
        </a:p>
      </dgm:t>
    </dgm:pt>
    <dgm:pt modelId="{9A781AAC-FC5B-4EC3-9475-7B86FA599F9A}" type="sibTrans" cxnId="{0890372D-09EA-4EEB-B7FD-C8056CC110F7}">
      <dgm:prSet/>
      <dgm:spPr/>
      <dgm:t>
        <a:bodyPr/>
        <a:lstStyle/>
        <a:p>
          <a:endParaRPr lang="en-US"/>
        </a:p>
      </dgm:t>
    </dgm:pt>
    <dgm:pt modelId="{1A2DC171-F886-45F8-A614-D328F7D39E2D}">
      <dgm:prSet/>
      <dgm:spPr/>
      <dgm:t>
        <a:bodyPr/>
        <a:lstStyle/>
        <a:p>
          <a:r>
            <a:rPr lang="en-US" dirty="0"/>
            <a:t>Demographic Shifts </a:t>
          </a:r>
        </a:p>
      </dgm:t>
    </dgm:pt>
    <dgm:pt modelId="{FC3523B6-97EE-487E-B03F-A376B17EFBF7}" type="parTrans" cxnId="{3B881B55-777E-477E-951D-D5379635F38F}">
      <dgm:prSet/>
      <dgm:spPr/>
      <dgm:t>
        <a:bodyPr/>
        <a:lstStyle/>
        <a:p>
          <a:endParaRPr lang="en-US"/>
        </a:p>
      </dgm:t>
    </dgm:pt>
    <dgm:pt modelId="{4C1D7EE0-A544-49D1-A5B4-E7712311E800}" type="sibTrans" cxnId="{3B881B55-777E-477E-951D-D5379635F38F}">
      <dgm:prSet/>
      <dgm:spPr/>
      <dgm:t>
        <a:bodyPr/>
        <a:lstStyle/>
        <a:p>
          <a:endParaRPr lang="en-US"/>
        </a:p>
      </dgm:t>
    </dgm:pt>
    <dgm:pt modelId="{96BC308F-D4F3-4175-B6D4-F4A277355457}">
      <dgm:prSet/>
      <dgm:spPr/>
      <dgm:t>
        <a:bodyPr/>
        <a:lstStyle/>
        <a:p>
          <a:r>
            <a:rPr lang="en-US" dirty="0"/>
            <a:t>Being Nimble Requires </a:t>
          </a:r>
          <a:r>
            <a:rPr lang="en-US" dirty="0" err="1"/>
            <a:t>Expanding“Missing</a:t>
          </a:r>
          <a:r>
            <a:rPr lang="en-US" dirty="0"/>
            <a:t> Middle” Housing Options</a:t>
          </a:r>
        </a:p>
      </dgm:t>
    </dgm:pt>
    <dgm:pt modelId="{1A4AEB33-1524-4B33-B1AF-91EC22EDD526}" type="parTrans" cxnId="{C2092FD5-2970-47D7-9837-2459E7CA83FC}">
      <dgm:prSet/>
      <dgm:spPr/>
      <dgm:t>
        <a:bodyPr/>
        <a:lstStyle/>
        <a:p>
          <a:endParaRPr lang="en-US"/>
        </a:p>
      </dgm:t>
    </dgm:pt>
    <dgm:pt modelId="{EE1A909A-72FE-41E8-913E-799807D8266E}" type="sibTrans" cxnId="{C2092FD5-2970-47D7-9837-2459E7CA83FC}">
      <dgm:prSet/>
      <dgm:spPr/>
      <dgm:t>
        <a:bodyPr/>
        <a:lstStyle/>
        <a:p>
          <a:endParaRPr lang="en-US"/>
        </a:p>
      </dgm:t>
    </dgm:pt>
    <dgm:pt modelId="{741727CB-96D2-4316-A38F-7F2E6682D33D}">
      <dgm:prSet/>
      <dgm:spPr/>
      <dgm:t>
        <a:bodyPr/>
        <a:lstStyle/>
        <a:p>
          <a:r>
            <a:rPr lang="en-US" dirty="0"/>
            <a:t>Innovation</a:t>
          </a:r>
        </a:p>
      </dgm:t>
    </dgm:pt>
    <dgm:pt modelId="{1C15BEF4-519D-4EC5-99D4-83EBE2563BBE}" type="parTrans" cxnId="{452A5532-B8FE-4BB2-AA90-F2B7AD8DCD66}">
      <dgm:prSet/>
      <dgm:spPr/>
      <dgm:t>
        <a:bodyPr/>
        <a:lstStyle/>
        <a:p>
          <a:endParaRPr lang="en-US"/>
        </a:p>
      </dgm:t>
    </dgm:pt>
    <dgm:pt modelId="{29F8EFDB-D573-4572-ABEB-CD979ADB638B}" type="sibTrans" cxnId="{452A5532-B8FE-4BB2-AA90-F2B7AD8DCD66}">
      <dgm:prSet/>
      <dgm:spPr/>
      <dgm:t>
        <a:bodyPr/>
        <a:lstStyle/>
        <a:p>
          <a:endParaRPr lang="en-US"/>
        </a:p>
      </dgm:t>
    </dgm:pt>
    <dgm:pt modelId="{D5006EB4-A4CF-42BA-B858-07FE63C36513}">
      <dgm:prSet/>
      <dgm:spPr/>
      <dgm:t>
        <a:bodyPr/>
        <a:lstStyle/>
        <a:p>
          <a:r>
            <a:rPr lang="en-US" dirty="0">
              <a:solidFill>
                <a:schemeClr val="tx1"/>
              </a:solidFill>
            </a:rPr>
            <a:t>Always a Responsibility of a Master Planned Community Developer</a:t>
          </a:r>
        </a:p>
      </dgm:t>
    </dgm:pt>
    <dgm:pt modelId="{835DFB02-23F3-4D42-BE43-CC9C1C6A49AF}" type="parTrans" cxnId="{7992C38F-D096-4905-9D0C-A80C0072206F}">
      <dgm:prSet/>
      <dgm:spPr/>
      <dgm:t>
        <a:bodyPr/>
        <a:lstStyle/>
        <a:p>
          <a:endParaRPr lang="en-US"/>
        </a:p>
      </dgm:t>
    </dgm:pt>
    <dgm:pt modelId="{70B8DA8E-2FA3-405E-AD57-5145FCB2680A}" type="sibTrans" cxnId="{7992C38F-D096-4905-9D0C-A80C0072206F}">
      <dgm:prSet/>
      <dgm:spPr/>
      <dgm:t>
        <a:bodyPr/>
        <a:lstStyle/>
        <a:p>
          <a:endParaRPr lang="en-US"/>
        </a:p>
      </dgm:t>
    </dgm:pt>
    <dgm:pt modelId="{19B0AE37-7186-4825-8EE8-28BDA5A3EB3D}">
      <dgm:prSet/>
      <dgm:spPr/>
      <dgm:t>
        <a:bodyPr/>
        <a:lstStyle/>
        <a:p>
          <a:r>
            <a:rPr lang="en-US" dirty="0"/>
            <a:t>Wildfires and Climate Change</a:t>
          </a:r>
        </a:p>
      </dgm:t>
    </dgm:pt>
    <dgm:pt modelId="{3FA9F2C8-1D7C-4F7D-B4F1-D97CD7BD4612}" type="parTrans" cxnId="{AD8123D5-A94C-4485-A375-CD6783FB8158}">
      <dgm:prSet/>
      <dgm:spPr/>
      <dgm:t>
        <a:bodyPr/>
        <a:lstStyle/>
        <a:p>
          <a:endParaRPr lang="en-US"/>
        </a:p>
      </dgm:t>
    </dgm:pt>
    <dgm:pt modelId="{A1F009CF-7E69-488A-88E2-473E8E9AB00D}" type="sibTrans" cxnId="{AD8123D5-A94C-4485-A375-CD6783FB8158}">
      <dgm:prSet/>
      <dgm:spPr/>
      <dgm:t>
        <a:bodyPr/>
        <a:lstStyle/>
        <a:p>
          <a:endParaRPr lang="en-US"/>
        </a:p>
      </dgm:t>
    </dgm:pt>
    <dgm:pt modelId="{01CEBC4A-2976-4985-BBE1-FB21126AFBBA}">
      <dgm:prSet/>
      <dgm:spPr/>
      <dgm:t>
        <a:bodyPr/>
        <a:lstStyle/>
        <a:p>
          <a:r>
            <a:rPr lang="en-US" dirty="0"/>
            <a:t>Responsiveness is Key – What Does “The Market” Demand?</a:t>
          </a:r>
        </a:p>
      </dgm:t>
    </dgm:pt>
    <dgm:pt modelId="{08D90F38-D0DB-4A89-912E-4AA53432FCCF}" type="parTrans" cxnId="{0142C3C8-1434-4443-AFD6-2F941201A6E0}">
      <dgm:prSet/>
      <dgm:spPr/>
      <dgm:t>
        <a:bodyPr/>
        <a:lstStyle/>
        <a:p>
          <a:endParaRPr lang="en-US"/>
        </a:p>
      </dgm:t>
    </dgm:pt>
    <dgm:pt modelId="{65338A27-58A5-41F9-8961-4F8EC21C333B}" type="sibTrans" cxnId="{0142C3C8-1434-4443-AFD6-2F941201A6E0}">
      <dgm:prSet/>
      <dgm:spPr/>
      <dgm:t>
        <a:bodyPr/>
        <a:lstStyle/>
        <a:p>
          <a:endParaRPr lang="en-US"/>
        </a:p>
      </dgm:t>
    </dgm:pt>
    <dgm:pt modelId="{E03E315F-AE99-494C-BCE2-EB26120CCFE5}">
      <dgm:prSet/>
      <dgm:spPr/>
      <dgm:t>
        <a:bodyPr/>
        <a:lstStyle/>
        <a:p>
          <a:r>
            <a:rPr lang="en-US" dirty="0"/>
            <a:t>10,000 More Homes to Built on the Wildland Urban Interface (WUI)</a:t>
          </a:r>
        </a:p>
      </dgm:t>
    </dgm:pt>
    <dgm:pt modelId="{10AEF839-16EE-4893-94B9-E1155254F36C}" type="parTrans" cxnId="{536BE197-F1A0-496D-96F6-C1E58EC8BD0F}">
      <dgm:prSet/>
      <dgm:spPr/>
      <dgm:t>
        <a:bodyPr/>
        <a:lstStyle/>
        <a:p>
          <a:endParaRPr lang="en-US"/>
        </a:p>
      </dgm:t>
    </dgm:pt>
    <dgm:pt modelId="{6D6C7E1A-C1B1-4CCB-8EF1-96807290B16A}" type="sibTrans" cxnId="{536BE197-F1A0-496D-96F6-C1E58EC8BD0F}">
      <dgm:prSet/>
      <dgm:spPr/>
      <dgm:t>
        <a:bodyPr/>
        <a:lstStyle/>
        <a:p>
          <a:endParaRPr lang="en-US"/>
        </a:p>
      </dgm:t>
    </dgm:pt>
    <dgm:pt modelId="{ABBB41EB-208A-4153-86D6-072422381F70}" type="pres">
      <dgm:prSet presAssocID="{89304575-2C1A-4403-AC76-8A038B61BB4C}" presName="linear" presStyleCnt="0">
        <dgm:presLayoutVars>
          <dgm:animLvl val="lvl"/>
          <dgm:resizeHandles val="exact"/>
        </dgm:presLayoutVars>
      </dgm:prSet>
      <dgm:spPr/>
    </dgm:pt>
    <dgm:pt modelId="{92CA554A-F428-4416-8B2B-727F83D6D5B0}" type="pres">
      <dgm:prSet presAssocID="{768A6BB8-0A3A-494D-9691-F62615EDE9EB}" presName="parentText" presStyleLbl="node1" presStyleIdx="0" presStyleCnt="4">
        <dgm:presLayoutVars>
          <dgm:chMax val="0"/>
          <dgm:bulletEnabled val="1"/>
        </dgm:presLayoutVars>
      </dgm:prSet>
      <dgm:spPr/>
    </dgm:pt>
    <dgm:pt modelId="{87E0BE00-7A1D-43B8-B478-A12BA178FF5A}" type="pres">
      <dgm:prSet presAssocID="{768A6BB8-0A3A-494D-9691-F62615EDE9EB}" presName="childText" presStyleLbl="revTx" presStyleIdx="0" presStyleCnt="4">
        <dgm:presLayoutVars>
          <dgm:bulletEnabled val="1"/>
        </dgm:presLayoutVars>
      </dgm:prSet>
      <dgm:spPr/>
    </dgm:pt>
    <dgm:pt modelId="{46D39D24-0FE8-4D3F-83A8-89607A9FDE2E}" type="pres">
      <dgm:prSet presAssocID="{1A2DC171-F886-45F8-A614-D328F7D39E2D}" presName="parentText" presStyleLbl="node1" presStyleIdx="1" presStyleCnt="4">
        <dgm:presLayoutVars>
          <dgm:chMax val="0"/>
          <dgm:bulletEnabled val="1"/>
        </dgm:presLayoutVars>
      </dgm:prSet>
      <dgm:spPr/>
    </dgm:pt>
    <dgm:pt modelId="{C6746999-A734-448D-AED7-8F2107A34ADA}" type="pres">
      <dgm:prSet presAssocID="{1A2DC171-F886-45F8-A614-D328F7D39E2D}" presName="childText" presStyleLbl="revTx" presStyleIdx="1" presStyleCnt="4">
        <dgm:presLayoutVars>
          <dgm:bulletEnabled val="1"/>
        </dgm:presLayoutVars>
      </dgm:prSet>
      <dgm:spPr/>
    </dgm:pt>
    <dgm:pt modelId="{964E6380-57F0-43C2-BED0-F40AC7827B3F}" type="pres">
      <dgm:prSet presAssocID="{741727CB-96D2-4316-A38F-7F2E6682D33D}" presName="parentText" presStyleLbl="node1" presStyleIdx="2" presStyleCnt="4">
        <dgm:presLayoutVars>
          <dgm:chMax val="0"/>
          <dgm:bulletEnabled val="1"/>
        </dgm:presLayoutVars>
      </dgm:prSet>
      <dgm:spPr/>
    </dgm:pt>
    <dgm:pt modelId="{7A73448F-A049-434C-A5CF-4AB3368FC61B}" type="pres">
      <dgm:prSet presAssocID="{741727CB-96D2-4316-A38F-7F2E6682D33D}" presName="childText" presStyleLbl="revTx" presStyleIdx="2" presStyleCnt="4">
        <dgm:presLayoutVars>
          <dgm:bulletEnabled val="1"/>
        </dgm:presLayoutVars>
      </dgm:prSet>
      <dgm:spPr/>
    </dgm:pt>
    <dgm:pt modelId="{3D72EE85-9E75-409F-BF5A-F718EBD5C8EF}" type="pres">
      <dgm:prSet presAssocID="{19B0AE37-7186-4825-8EE8-28BDA5A3EB3D}" presName="parentText" presStyleLbl="node1" presStyleIdx="3" presStyleCnt="4">
        <dgm:presLayoutVars>
          <dgm:chMax val="0"/>
          <dgm:bulletEnabled val="1"/>
        </dgm:presLayoutVars>
      </dgm:prSet>
      <dgm:spPr/>
    </dgm:pt>
    <dgm:pt modelId="{A673D77C-7654-4797-A676-82052357E7B9}" type="pres">
      <dgm:prSet presAssocID="{19B0AE37-7186-4825-8EE8-28BDA5A3EB3D}" presName="childText" presStyleLbl="revTx" presStyleIdx="3" presStyleCnt="4">
        <dgm:presLayoutVars>
          <dgm:bulletEnabled val="1"/>
        </dgm:presLayoutVars>
      </dgm:prSet>
      <dgm:spPr/>
    </dgm:pt>
  </dgm:ptLst>
  <dgm:cxnLst>
    <dgm:cxn modelId="{78EC5A05-D7D9-4C16-84CC-6885E8F520EC}" type="presOf" srcId="{96BC308F-D4F3-4175-B6D4-F4A277355457}" destId="{C6746999-A734-448D-AED7-8F2107A34ADA}" srcOrd="0" destOrd="0" presId="urn:microsoft.com/office/officeart/2005/8/layout/vList2"/>
    <dgm:cxn modelId="{0890372D-09EA-4EEB-B7FD-C8056CC110F7}" srcId="{89304575-2C1A-4403-AC76-8A038B61BB4C}" destId="{768A6BB8-0A3A-494D-9691-F62615EDE9EB}" srcOrd="0" destOrd="0" parTransId="{A71D6BB9-4B93-4233-B652-B259CC1744AA}" sibTransId="{9A781AAC-FC5B-4EC3-9475-7B86FA599F9A}"/>
    <dgm:cxn modelId="{452A5532-B8FE-4BB2-AA90-F2B7AD8DCD66}" srcId="{89304575-2C1A-4403-AC76-8A038B61BB4C}" destId="{741727CB-96D2-4316-A38F-7F2E6682D33D}" srcOrd="2" destOrd="0" parTransId="{1C15BEF4-519D-4EC5-99D4-83EBE2563BBE}" sibTransId="{29F8EFDB-D573-4572-ABEB-CD979ADB638B}"/>
    <dgm:cxn modelId="{2913BF32-6DF0-45DE-A41B-039A8E7F9F31}" type="presOf" srcId="{741727CB-96D2-4316-A38F-7F2E6682D33D}" destId="{964E6380-57F0-43C2-BED0-F40AC7827B3F}" srcOrd="0" destOrd="0" presId="urn:microsoft.com/office/officeart/2005/8/layout/vList2"/>
    <dgm:cxn modelId="{097CBD40-451F-4C5F-90D1-7F3764E6FEC4}" type="presOf" srcId="{19B0AE37-7186-4825-8EE8-28BDA5A3EB3D}" destId="{3D72EE85-9E75-409F-BF5A-F718EBD5C8EF}" srcOrd="0" destOrd="0" presId="urn:microsoft.com/office/officeart/2005/8/layout/vList2"/>
    <dgm:cxn modelId="{42EC2145-E681-42A0-85B1-F9FE6FB4DCB1}" type="presOf" srcId="{E03E315F-AE99-494C-BCE2-EB26120CCFE5}" destId="{A673D77C-7654-4797-A676-82052357E7B9}" srcOrd="0" destOrd="0" presId="urn:microsoft.com/office/officeart/2005/8/layout/vList2"/>
    <dgm:cxn modelId="{8DCB5B70-3099-47DD-91E1-82E41BDB8716}" type="presOf" srcId="{01CEBC4A-2976-4985-BBE1-FB21126AFBBA}" destId="{87E0BE00-7A1D-43B8-B478-A12BA178FF5A}" srcOrd="0" destOrd="0" presId="urn:microsoft.com/office/officeart/2005/8/layout/vList2"/>
    <dgm:cxn modelId="{3B881B55-777E-477E-951D-D5379635F38F}" srcId="{89304575-2C1A-4403-AC76-8A038B61BB4C}" destId="{1A2DC171-F886-45F8-A614-D328F7D39E2D}" srcOrd="1" destOrd="0" parTransId="{FC3523B6-97EE-487E-B03F-A376B17EFBF7}" sibTransId="{4C1D7EE0-A544-49D1-A5B4-E7712311E800}"/>
    <dgm:cxn modelId="{8E184381-8C36-454B-B4C1-C85F29D127C4}" type="presOf" srcId="{89304575-2C1A-4403-AC76-8A038B61BB4C}" destId="{ABBB41EB-208A-4153-86D6-072422381F70}" srcOrd="0" destOrd="0" presId="urn:microsoft.com/office/officeart/2005/8/layout/vList2"/>
    <dgm:cxn modelId="{C71D8B8F-6B67-461F-81CD-5F413F7F6A29}" type="presOf" srcId="{D5006EB4-A4CF-42BA-B858-07FE63C36513}" destId="{7A73448F-A049-434C-A5CF-4AB3368FC61B}" srcOrd="0" destOrd="0" presId="urn:microsoft.com/office/officeart/2005/8/layout/vList2"/>
    <dgm:cxn modelId="{7992C38F-D096-4905-9D0C-A80C0072206F}" srcId="{741727CB-96D2-4316-A38F-7F2E6682D33D}" destId="{D5006EB4-A4CF-42BA-B858-07FE63C36513}" srcOrd="0" destOrd="0" parTransId="{835DFB02-23F3-4D42-BE43-CC9C1C6A49AF}" sibTransId="{70B8DA8E-2FA3-405E-AD57-5145FCB2680A}"/>
    <dgm:cxn modelId="{536BE197-F1A0-496D-96F6-C1E58EC8BD0F}" srcId="{19B0AE37-7186-4825-8EE8-28BDA5A3EB3D}" destId="{E03E315F-AE99-494C-BCE2-EB26120CCFE5}" srcOrd="0" destOrd="0" parTransId="{10AEF839-16EE-4893-94B9-E1155254F36C}" sibTransId="{6D6C7E1A-C1B1-4CCB-8EF1-96807290B16A}"/>
    <dgm:cxn modelId="{0142C3C8-1434-4443-AFD6-2F941201A6E0}" srcId="{768A6BB8-0A3A-494D-9691-F62615EDE9EB}" destId="{01CEBC4A-2976-4985-BBE1-FB21126AFBBA}" srcOrd="0" destOrd="0" parTransId="{08D90F38-D0DB-4A89-912E-4AA53432FCCF}" sibTransId="{65338A27-58A5-41F9-8961-4F8EC21C333B}"/>
    <dgm:cxn modelId="{AD8123D5-A94C-4485-A375-CD6783FB8158}" srcId="{89304575-2C1A-4403-AC76-8A038B61BB4C}" destId="{19B0AE37-7186-4825-8EE8-28BDA5A3EB3D}" srcOrd="3" destOrd="0" parTransId="{3FA9F2C8-1D7C-4F7D-B4F1-D97CD7BD4612}" sibTransId="{A1F009CF-7E69-488A-88E2-473E8E9AB00D}"/>
    <dgm:cxn modelId="{C2092FD5-2970-47D7-9837-2459E7CA83FC}" srcId="{1A2DC171-F886-45F8-A614-D328F7D39E2D}" destId="{96BC308F-D4F3-4175-B6D4-F4A277355457}" srcOrd="0" destOrd="0" parTransId="{1A4AEB33-1524-4B33-B1AF-91EC22EDD526}" sibTransId="{EE1A909A-72FE-41E8-913E-799807D8266E}"/>
    <dgm:cxn modelId="{214A99DC-1223-43A1-B39D-12E2BA3ADD81}" type="presOf" srcId="{768A6BB8-0A3A-494D-9691-F62615EDE9EB}" destId="{92CA554A-F428-4416-8B2B-727F83D6D5B0}" srcOrd="0" destOrd="0" presId="urn:microsoft.com/office/officeart/2005/8/layout/vList2"/>
    <dgm:cxn modelId="{948D20F7-092C-4238-8D9F-9BA68DE887B1}" type="presOf" srcId="{1A2DC171-F886-45F8-A614-D328F7D39E2D}" destId="{46D39D24-0FE8-4D3F-83A8-89607A9FDE2E}" srcOrd="0" destOrd="0" presId="urn:microsoft.com/office/officeart/2005/8/layout/vList2"/>
    <dgm:cxn modelId="{3FE81AED-7C22-408B-BA9B-A34C9DA0BECE}" type="presParOf" srcId="{ABBB41EB-208A-4153-86D6-072422381F70}" destId="{92CA554A-F428-4416-8B2B-727F83D6D5B0}" srcOrd="0" destOrd="0" presId="urn:microsoft.com/office/officeart/2005/8/layout/vList2"/>
    <dgm:cxn modelId="{35C562EA-7534-4D04-A449-26302D32FF20}" type="presParOf" srcId="{ABBB41EB-208A-4153-86D6-072422381F70}" destId="{87E0BE00-7A1D-43B8-B478-A12BA178FF5A}" srcOrd="1" destOrd="0" presId="urn:microsoft.com/office/officeart/2005/8/layout/vList2"/>
    <dgm:cxn modelId="{C64FFE73-4A7F-4738-B114-9379C10EC973}" type="presParOf" srcId="{ABBB41EB-208A-4153-86D6-072422381F70}" destId="{46D39D24-0FE8-4D3F-83A8-89607A9FDE2E}" srcOrd="2" destOrd="0" presId="urn:microsoft.com/office/officeart/2005/8/layout/vList2"/>
    <dgm:cxn modelId="{8BDF2644-9DA3-4134-A690-3BE42C08D01C}" type="presParOf" srcId="{ABBB41EB-208A-4153-86D6-072422381F70}" destId="{C6746999-A734-448D-AED7-8F2107A34ADA}" srcOrd="3" destOrd="0" presId="urn:microsoft.com/office/officeart/2005/8/layout/vList2"/>
    <dgm:cxn modelId="{08DB1DD6-FB88-4EA8-A672-3828C1C3C289}" type="presParOf" srcId="{ABBB41EB-208A-4153-86D6-072422381F70}" destId="{964E6380-57F0-43C2-BED0-F40AC7827B3F}" srcOrd="4" destOrd="0" presId="urn:microsoft.com/office/officeart/2005/8/layout/vList2"/>
    <dgm:cxn modelId="{7797A22E-DD3F-4A28-8059-D136BED10098}" type="presParOf" srcId="{ABBB41EB-208A-4153-86D6-072422381F70}" destId="{7A73448F-A049-434C-A5CF-4AB3368FC61B}" srcOrd="5" destOrd="0" presId="urn:microsoft.com/office/officeart/2005/8/layout/vList2"/>
    <dgm:cxn modelId="{0224236B-F099-4945-B758-4694069AC79F}" type="presParOf" srcId="{ABBB41EB-208A-4153-86D6-072422381F70}" destId="{3D72EE85-9E75-409F-BF5A-F718EBD5C8EF}" srcOrd="6" destOrd="0" presId="urn:microsoft.com/office/officeart/2005/8/layout/vList2"/>
    <dgm:cxn modelId="{2705F9C7-34D5-42B7-9701-B944C62319AB}" type="presParOf" srcId="{ABBB41EB-208A-4153-86D6-072422381F70}" destId="{A673D77C-7654-4797-A676-82052357E7B9}"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D62B7-E1A5-4658-A595-6036FE6BF836}">
      <dsp:nvSpPr>
        <dsp:cNvPr id="0" name=""/>
        <dsp:cNvSpPr/>
      </dsp:nvSpPr>
      <dsp:spPr>
        <a:xfrm>
          <a:off x="64665" y="909347"/>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50DBC-0442-4F9D-87D8-7324AB5DC548}">
      <dsp:nvSpPr>
        <dsp:cNvPr id="0" name=""/>
        <dsp:cNvSpPr/>
      </dsp:nvSpPr>
      <dsp:spPr>
        <a:xfrm>
          <a:off x="191673" y="1036355"/>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03FAFE-DF80-4384-A375-6C4E682C266B}">
      <dsp:nvSpPr>
        <dsp:cNvPr id="0" name=""/>
        <dsp:cNvSpPr/>
      </dsp:nvSpPr>
      <dsp:spPr>
        <a:xfrm>
          <a:off x="799065" y="90934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Entitlement/ Regulatory Environment</a:t>
          </a:r>
          <a:endParaRPr lang="en-US" sz="1200" kern="1200"/>
        </a:p>
      </dsp:txBody>
      <dsp:txXfrm>
        <a:off x="799065" y="909347"/>
        <a:ext cx="1425599" cy="604800"/>
      </dsp:txXfrm>
    </dsp:sp>
    <dsp:sp modelId="{4D18D014-8994-4F64-9B55-83693CD29BA8}">
      <dsp:nvSpPr>
        <dsp:cNvPr id="0" name=""/>
        <dsp:cNvSpPr/>
      </dsp:nvSpPr>
      <dsp:spPr>
        <a:xfrm>
          <a:off x="2473065" y="909347"/>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05B0E-611E-4492-9DE1-35695442D967}">
      <dsp:nvSpPr>
        <dsp:cNvPr id="0" name=""/>
        <dsp:cNvSpPr/>
      </dsp:nvSpPr>
      <dsp:spPr>
        <a:xfrm>
          <a:off x="2600073" y="1036355"/>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A4A5C7-1A3B-4458-AC5E-568152B38266}">
      <dsp:nvSpPr>
        <dsp:cNvPr id="0" name=""/>
        <dsp:cNvSpPr/>
      </dsp:nvSpPr>
      <dsp:spPr>
        <a:xfrm>
          <a:off x="3207465" y="90934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Economic and Market Conditions / Forecast</a:t>
          </a:r>
          <a:endParaRPr lang="en-US" sz="1200" kern="1200"/>
        </a:p>
      </dsp:txBody>
      <dsp:txXfrm>
        <a:off x="3207465" y="909347"/>
        <a:ext cx="1425599" cy="604800"/>
      </dsp:txXfrm>
    </dsp:sp>
    <dsp:sp modelId="{4C58685A-7480-4DA1-917E-E0C1A5067051}">
      <dsp:nvSpPr>
        <dsp:cNvPr id="0" name=""/>
        <dsp:cNvSpPr/>
      </dsp:nvSpPr>
      <dsp:spPr>
        <a:xfrm>
          <a:off x="64665" y="2449944"/>
          <a:ext cx="604800" cy="6048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A27A64-EBD2-433C-925E-D70C60C1ADFB}">
      <dsp:nvSpPr>
        <dsp:cNvPr id="0" name=""/>
        <dsp:cNvSpPr/>
      </dsp:nvSpPr>
      <dsp:spPr>
        <a:xfrm>
          <a:off x="191673" y="2576951"/>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56E329-2FC3-4566-8D49-589D567212C2}">
      <dsp:nvSpPr>
        <dsp:cNvPr id="0" name=""/>
        <dsp:cNvSpPr/>
      </dsp:nvSpPr>
      <dsp:spPr>
        <a:xfrm>
          <a:off x="799065" y="2449944"/>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Borrowing costs / Lending environment / Funding Plan</a:t>
          </a:r>
          <a:endParaRPr lang="en-US" sz="1200" kern="1200"/>
        </a:p>
      </dsp:txBody>
      <dsp:txXfrm>
        <a:off x="799065" y="2449944"/>
        <a:ext cx="1425599" cy="604800"/>
      </dsp:txXfrm>
    </dsp:sp>
    <dsp:sp modelId="{5C9AC99F-94A7-4A70-B1E8-5EA5C8BB8FA9}">
      <dsp:nvSpPr>
        <dsp:cNvPr id="0" name=""/>
        <dsp:cNvSpPr/>
      </dsp:nvSpPr>
      <dsp:spPr>
        <a:xfrm>
          <a:off x="2473065" y="2449944"/>
          <a:ext cx="604800" cy="6048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1B836-5972-41CE-8B4F-988982EEE177}">
      <dsp:nvSpPr>
        <dsp:cNvPr id="0" name=""/>
        <dsp:cNvSpPr/>
      </dsp:nvSpPr>
      <dsp:spPr>
        <a:xfrm>
          <a:off x="2600073" y="2576951"/>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5FF8D-6989-4344-A456-95A935D610AB}">
      <dsp:nvSpPr>
        <dsp:cNvPr id="0" name=""/>
        <dsp:cNvSpPr/>
      </dsp:nvSpPr>
      <dsp:spPr>
        <a:xfrm>
          <a:off x="3207465" y="2449944"/>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Development costs</a:t>
          </a:r>
          <a:endParaRPr lang="en-US" sz="1200" kern="1200"/>
        </a:p>
      </dsp:txBody>
      <dsp:txXfrm>
        <a:off x="3207465" y="2449944"/>
        <a:ext cx="1425599" cy="604800"/>
      </dsp:txXfrm>
    </dsp:sp>
    <dsp:sp modelId="{DD8DC7DE-B030-4B79-B275-FFA5C5E15D02}">
      <dsp:nvSpPr>
        <dsp:cNvPr id="0" name=""/>
        <dsp:cNvSpPr/>
      </dsp:nvSpPr>
      <dsp:spPr>
        <a:xfrm>
          <a:off x="64665" y="3990540"/>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B5A80D-ADD1-4B77-8BA7-ED3D656DBD70}">
      <dsp:nvSpPr>
        <dsp:cNvPr id="0" name=""/>
        <dsp:cNvSpPr/>
      </dsp:nvSpPr>
      <dsp:spPr>
        <a:xfrm>
          <a:off x="191673" y="4117548"/>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285FAD-3215-4BA1-8031-832703D928EF}">
      <dsp:nvSpPr>
        <dsp:cNvPr id="0" name=""/>
        <dsp:cNvSpPr/>
      </dsp:nvSpPr>
      <dsp:spPr>
        <a:xfrm>
          <a:off x="799065" y="399054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Stakeholders/ Partners</a:t>
          </a:r>
          <a:endParaRPr lang="en-US" sz="1200" kern="1200"/>
        </a:p>
      </dsp:txBody>
      <dsp:txXfrm>
        <a:off x="799065" y="3990540"/>
        <a:ext cx="1425599" cy="604800"/>
      </dsp:txXfrm>
    </dsp:sp>
    <dsp:sp modelId="{6F5200B1-AF61-4004-8D42-2F2C463A2CB5}">
      <dsp:nvSpPr>
        <dsp:cNvPr id="0" name=""/>
        <dsp:cNvSpPr/>
      </dsp:nvSpPr>
      <dsp:spPr>
        <a:xfrm>
          <a:off x="2473065" y="3990540"/>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0A131-1FFE-4377-8BF3-69DD9E7FFCFD}">
      <dsp:nvSpPr>
        <dsp:cNvPr id="0" name=""/>
        <dsp:cNvSpPr/>
      </dsp:nvSpPr>
      <dsp:spPr>
        <a:xfrm>
          <a:off x="2600073" y="4117548"/>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E946FC-347D-4889-BCFF-5F72B6EEB2DB}">
      <dsp:nvSpPr>
        <dsp:cNvPr id="0" name=""/>
        <dsp:cNvSpPr/>
      </dsp:nvSpPr>
      <dsp:spPr>
        <a:xfrm>
          <a:off x="3207465" y="399054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Schedule – Critical to success for all stakeholders</a:t>
          </a:r>
          <a:endParaRPr lang="en-US" sz="1200" kern="1200"/>
        </a:p>
      </dsp:txBody>
      <dsp:txXfrm>
        <a:off x="3207465" y="3990540"/>
        <a:ext cx="1425599" cy="60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0BEA6-8628-4132-A97C-CA996BFF605A}">
      <dsp:nvSpPr>
        <dsp:cNvPr id="0" name=""/>
        <dsp:cNvSpPr/>
      </dsp:nvSpPr>
      <dsp:spPr>
        <a:xfrm>
          <a:off x="0" y="439095"/>
          <a:ext cx="5175384" cy="1975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1667" tIns="458216" rIns="401667"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Great economic climate</a:t>
          </a:r>
        </a:p>
        <a:p>
          <a:pPr marL="228600" lvl="1" indent="-228600" algn="l" defTabSz="977900">
            <a:lnSpc>
              <a:spcPct val="90000"/>
            </a:lnSpc>
            <a:spcBef>
              <a:spcPct val="0"/>
            </a:spcBef>
            <a:spcAft>
              <a:spcPct val="15000"/>
            </a:spcAft>
            <a:buChar char="•"/>
          </a:pPr>
          <a:r>
            <a:rPr lang="en-US" sz="2200" kern="1200"/>
            <a:t>Great location</a:t>
          </a:r>
        </a:p>
        <a:p>
          <a:pPr marL="228600" lvl="1" indent="-228600" algn="l" defTabSz="977900">
            <a:lnSpc>
              <a:spcPct val="90000"/>
            </a:lnSpc>
            <a:spcBef>
              <a:spcPct val="0"/>
            </a:spcBef>
            <a:spcAft>
              <a:spcPct val="15000"/>
            </a:spcAft>
            <a:buChar char="•"/>
          </a:pPr>
          <a:r>
            <a:rPr lang="en-US" sz="2200" kern="1200" dirty="0"/>
            <a:t>Great team (including Don Stahlin &amp; Tom Staley)</a:t>
          </a:r>
        </a:p>
      </dsp:txBody>
      <dsp:txXfrm>
        <a:off x="0" y="439095"/>
        <a:ext cx="5175384" cy="1975050"/>
      </dsp:txXfrm>
    </dsp:sp>
    <dsp:sp modelId="{6EC0B2BB-9F03-4FAA-AF70-CD10BFFC3786}">
      <dsp:nvSpPr>
        <dsp:cNvPr id="0" name=""/>
        <dsp:cNvSpPr/>
      </dsp:nvSpPr>
      <dsp:spPr>
        <a:xfrm>
          <a:off x="258769" y="114375"/>
          <a:ext cx="3622768"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l" defTabSz="977900">
            <a:lnSpc>
              <a:spcPct val="90000"/>
            </a:lnSpc>
            <a:spcBef>
              <a:spcPct val="0"/>
            </a:spcBef>
            <a:spcAft>
              <a:spcPct val="35000"/>
            </a:spcAft>
            <a:buNone/>
          </a:pPr>
          <a:r>
            <a:rPr lang="en-US" sz="2200" kern="1200"/>
            <a:t>Opportunities: </a:t>
          </a:r>
        </a:p>
      </dsp:txBody>
      <dsp:txXfrm>
        <a:off x="290472" y="146078"/>
        <a:ext cx="3559362" cy="586034"/>
      </dsp:txXfrm>
    </dsp:sp>
    <dsp:sp modelId="{F2DC9966-47E5-40DB-B3BB-80174BEFE7B2}">
      <dsp:nvSpPr>
        <dsp:cNvPr id="0" name=""/>
        <dsp:cNvSpPr/>
      </dsp:nvSpPr>
      <dsp:spPr>
        <a:xfrm>
          <a:off x="0" y="2857665"/>
          <a:ext cx="5175384" cy="256409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1667" tIns="458216" rIns="401667"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County Bankruptcy: decisions became tougher, lost confidence</a:t>
          </a:r>
        </a:p>
        <a:p>
          <a:pPr marL="228600" lvl="1" indent="-228600" algn="l" defTabSz="977900">
            <a:lnSpc>
              <a:spcPct val="90000"/>
            </a:lnSpc>
            <a:spcBef>
              <a:spcPct val="0"/>
            </a:spcBef>
            <a:spcAft>
              <a:spcPct val="15000"/>
            </a:spcAft>
            <a:buChar char="•"/>
          </a:pPr>
          <a:r>
            <a:rPr lang="en-US" sz="2200" kern="1200"/>
            <a:t>Understaffed County staff, periodically overwhelmed</a:t>
          </a:r>
        </a:p>
        <a:p>
          <a:pPr marL="228600" lvl="1" indent="-228600" algn="l" defTabSz="977900">
            <a:lnSpc>
              <a:spcPct val="90000"/>
            </a:lnSpc>
            <a:spcBef>
              <a:spcPct val="0"/>
            </a:spcBef>
            <a:spcAft>
              <a:spcPct val="15000"/>
            </a:spcAft>
            <a:buChar char="•"/>
          </a:pPr>
          <a:r>
            <a:rPr lang="en-US" sz="2200" kern="1200"/>
            <a:t>OC Development Industry had gotten in a rut …</a:t>
          </a:r>
        </a:p>
      </dsp:txBody>
      <dsp:txXfrm>
        <a:off x="0" y="2857665"/>
        <a:ext cx="5175384" cy="2564099"/>
      </dsp:txXfrm>
    </dsp:sp>
    <dsp:sp modelId="{CED5979B-4FC4-4D90-A283-EB181BAD46E5}">
      <dsp:nvSpPr>
        <dsp:cNvPr id="0" name=""/>
        <dsp:cNvSpPr/>
      </dsp:nvSpPr>
      <dsp:spPr>
        <a:xfrm>
          <a:off x="258769" y="2532945"/>
          <a:ext cx="3622768"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l" defTabSz="977900">
            <a:lnSpc>
              <a:spcPct val="90000"/>
            </a:lnSpc>
            <a:spcBef>
              <a:spcPct val="0"/>
            </a:spcBef>
            <a:spcAft>
              <a:spcPct val="35000"/>
            </a:spcAft>
            <a:buNone/>
          </a:pPr>
          <a:r>
            <a:rPr lang="en-US" sz="2200" kern="1200"/>
            <a:t>Challenges:  </a:t>
          </a:r>
        </a:p>
      </dsp:txBody>
      <dsp:txXfrm>
        <a:off x="290472" y="2564648"/>
        <a:ext cx="3559362" cy="586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98CFA-493F-4F7E-8FFA-658EA4686BC4}">
      <dsp:nvSpPr>
        <dsp:cNvPr id="0" name=""/>
        <dsp:cNvSpPr/>
      </dsp:nvSpPr>
      <dsp:spPr>
        <a:xfrm>
          <a:off x="0" y="868419"/>
          <a:ext cx="78867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ZC, EIR &amp; GPA: Antonio Parkway &amp; Surrounding Land Uses</a:t>
          </a:r>
        </a:p>
      </dsp:txBody>
      <dsp:txXfrm>
        <a:off x="29271" y="897690"/>
        <a:ext cx="7828158" cy="541083"/>
      </dsp:txXfrm>
    </dsp:sp>
    <dsp:sp modelId="{3FB18F53-CEB9-4DFA-BB0C-115143751D48}">
      <dsp:nvSpPr>
        <dsp:cNvPr id="0" name=""/>
        <dsp:cNvSpPr/>
      </dsp:nvSpPr>
      <dsp:spPr>
        <a:xfrm>
          <a:off x="0" y="1540044"/>
          <a:ext cx="78867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Federal &amp; State Wildlife Agencies</a:t>
          </a:r>
        </a:p>
      </dsp:txBody>
      <dsp:txXfrm>
        <a:off x="29271" y="1569315"/>
        <a:ext cx="7828158" cy="541083"/>
      </dsp:txXfrm>
    </dsp:sp>
    <dsp:sp modelId="{F34079D4-DF2D-4F24-9DC7-E16F55FEC33C}">
      <dsp:nvSpPr>
        <dsp:cNvPr id="0" name=""/>
        <dsp:cNvSpPr/>
      </dsp:nvSpPr>
      <dsp:spPr>
        <a:xfrm>
          <a:off x="0" y="2211669"/>
          <a:ext cx="78867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Regional Water Quality Control Board</a:t>
          </a:r>
        </a:p>
      </dsp:txBody>
      <dsp:txXfrm>
        <a:off x="29271" y="2240940"/>
        <a:ext cx="7828158" cy="541083"/>
      </dsp:txXfrm>
    </dsp:sp>
    <dsp:sp modelId="{1F50B781-3ACB-43EA-BD58-0C7C1012571C}">
      <dsp:nvSpPr>
        <dsp:cNvPr id="0" name=""/>
        <dsp:cNvSpPr/>
      </dsp:nvSpPr>
      <dsp:spPr>
        <a:xfrm>
          <a:off x="0" y="2883294"/>
          <a:ext cx="78867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Alternative Development Standards</a:t>
          </a:r>
        </a:p>
      </dsp:txBody>
      <dsp:txXfrm>
        <a:off x="29271" y="2912565"/>
        <a:ext cx="7828158" cy="5410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26727-FA69-44F2-A82C-1A064D87EE68}">
      <dsp:nvSpPr>
        <dsp:cNvPr id="0" name=""/>
        <dsp:cNvSpPr/>
      </dsp:nvSpPr>
      <dsp:spPr>
        <a:xfrm>
          <a:off x="0" y="58301"/>
          <a:ext cx="7290055"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Area Plans</a:t>
          </a:r>
        </a:p>
      </dsp:txBody>
      <dsp:txXfrm>
        <a:off x="32784" y="91085"/>
        <a:ext cx="7224487" cy="606012"/>
      </dsp:txXfrm>
    </dsp:sp>
    <dsp:sp modelId="{CF0B4AB1-32DD-417A-A2F1-EDFABE71FFB8}">
      <dsp:nvSpPr>
        <dsp:cNvPr id="0" name=""/>
        <dsp:cNvSpPr/>
      </dsp:nvSpPr>
      <dsp:spPr>
        <a:xfrm>
          <a:off x="0" y="729881"/>
          <a:ext cx="7290055"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45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Six addendums to EIR</a:t>
          </a:r>
        </a:p>
        <a:p>
          <a:pPr marL="228600" lvl="1" indent="-228600" algn="l" defTabSz="977900">
            <a:lnSpc>
              <a:spcPct val="90000"/>
            </a:lnSpc>
            <a:spcBef>
              <a:spcPct val="0"/>
            </a:spcBef>
            <a:spcAft>
              <a:spcPct val="20000"/>
            </a:spcAft>
            <a:buChar char="•"/>
          </a:pPr>
          <a:r>
            <a:rPr lang="en-US" sz="2200" kern="1200"/>
            <a:t>Six trips to Planning Commission for Area Plans, </a:t>
          </a:r>
        </a:p>
        <a:p>
          <a:pPr marL="228600" lvl="1" indent="-228600" algn="l" defTabSz="977900">
            <a:lnSpc>
              <a:spcPct val="90000"/>
            </a:lnSpc>
            <a:spcBef>
              <a:spcPct val="0"/>
            </a:spcBef>
            <a:spcAft>
              <a:spcPct val="20000"/>
            </a:spcAft>
            <a:buChar char="•"/>
          </a:pPr>
          <a:r>
            <a:rPr lang="en-US" sz="2200" kern="1200"/>
            <a:t>1 attendee</a:t>
          </a:r>
        </a:p>
      </dsp:txBody>
      <dsp:txXfrm>
        <a:off x="0" y="729881"/>
        <a:ext cx="7290055" cy="1130220"/>
      </dsp:txXfrm>
    </dsp:sp>
    <dsp:sp modelId="{9BE8B7E0-3E15-4842-9A6B-570349941925}">
      <dsp:nvSpPr>
        <dsp:cNvPr id="0" name=""/>
        <dsp:cNvSpPr/>
      </dsp:nvSpPr>
      <dsp:spPr>
        <a:xfrm>
          <a:off x="0" y="1860101"/>
          <a:ext cx="7290055"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Subdivision &amp; Site Development Permits</a:t>
          </a:r>
        </a:p>
      </dsp:txBody>
      <dsp:txXfrm>
        <a:off x="32784" y="1892885"/>
        <a:ext cx="7224487" cy="606012"/>
      </dsp:txXfrm>
    </dsp:sp>
    <dsp:sp modelId="{54FC5803-0158-4585-9DE5-ADD3BC867B45}">
      <dsp:nvSpPr>
        <dsp:cNvPr id="0" name=""/>
        <dsp:cNvSpPr/>
      </dsp:nvSpPr>
      <dsp:spPr>
        <a:xfrm>
          <a:off x="0" y="2531681"/>
          <a:ext cx="7290055"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45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Subdivision Committee hearings (100</a:t>
          </a:r>
          <a:r>
            <a:rPr lang="en-US" sz="2200" u="sng" kern="1200"/>
            <a:t>+)</a:t>
          </a:r>
          <a:endParaRPr lang="en-US" sz="2200" kern="1200"/>
        </a:p>
        <a:p>
          <a:pPr marL="228600" lvl="1" indent="-228600" algn="l" defTabSz="977900">
            <a:lnSpc>
              <a:spcPct val="90000"/>
            </a:lnSpc>
            <a:spcBef>
              <a:spcPct val="0"/>
            </a:spcBef>
            <a:spcAft>
              <a:spcPct val="20000"/>
            </a:spcAft>
            <a:buChar char="•"/>
          </a:pPr>
          <a:r>
            <a:rPr lang="en-US" sz="2200" kern="1200"/>
            <a:t>Site Development Permits (100</a:t>
          </a:r>
          <a:r>
            <a:rPr lang="en-US" sz="2200" u="sng" kern="1200"/>
            <a:t>+</a:t>
          </a:r>
          <a:r>
            <a:rPr lang="en-US" sz="2200" kern="1200"/>
            <a:t>, </a:t>
          </a:r>
          <a:r>
            <a:rPr lang="en-US" sz="2200" u="sng" kern="1200"/>
            <a:t>25+</a:t>
          </a:r>
          <a:r>
            <a:rPr lang="en-US" sz="2200" kern="1200"/>
            <a:t> at Zoning Admin.)</a:t>
          </a:r>
        </a:p>
        <a:p>
          <a:pPr marL="228600" lvl="1" indent="-228600" algn="l" defTabSz="977900">
            <a:lnSpc>
              <a:spcPct val="90000"/>
            </a:lnSpc>
            <a:spcBef>
              <a:spcPct val="0"/>
            </a:spcBef>
            <a:spcAft>
              <a:spcPct val="20000"/>
            </a:spcAft>
            <a:buChar char="•"/>
          </a:pPr>
          <a:r>
            <a:rPr lang="en-US" sz="2200" kern="1200"/>
            <a:t>2 attendees at Public Hearings</a:t>
          </a:r>
        </a:p>
      </dsp:txBody>
      <dsp:txXfrm>
        <a:off x="0" y="2531681"/>
        <a:ext cx="7290055" cy="1130220"/>
      </dsp:txXfrm>
    </dsp:sp>
    <dsp:sp modelId="{4F64E5C3-835A-4148-8BC8-8E57FECB2487}">
      <dsp:nvSpPr>
        <dsp:cNvPr id="0" name=""/>
        <dsp:cNvSpPr/>
      </dsp:nvSpPr>
      <dsp:spPr>
        <a:xfrm>
          <a:off x="0" y="3661901"/>
          <a:ext cx="7290055"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Alternative Development Standards</a:t>
          </a:r>
        </a:p>
      </dsp:txBody>
      <dsp:txXfrm>
        <a:off x="32784" y="3694685"/>
        <a:ext cx="7224487" cy="6060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49691-0F5B-43A5-8F46-257FC4D97B35}">
      <dsp:nvSpPr>
        <dsp:cNvPr id="0" name=""/>
        <dsp:cNvSpPr/>
      </dsp:nvSpPr>
      <dsp:spPr>
        <a:xfrm>
          <a:off x="0" y="0"/>
          <a:ext cx="6703695"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Work out issues ahead of time, not when fuse is burning on a specific project</a:t>
          </a:r>
        </a:p>
      </dsp:txBody>
      <dsp:txXfrm>
        <a:off x="38234" y="38234"/>
        <a:ext cx="5295064" cy="1228933"/>
      </dsp:txXfrm>
    </dsp:sp>
    <dsp:sp modelId="{7505B680-9263-4E10-9E04-6E6D9552D48F}">
      <dsp:nvSpPr>
        <dsp:cNvPr id="0" name=""/>
        <dsp:cNvSpPr/>
      </dsp:nvSpPr>
      <dsp:spPr>
        <a:xfrm>
          <a:off x="591502" y="1522968"/>
          <a:ext cx="6703695" cy="130540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Never underestimate the time and effort required to gain OCFA &amp; SMWD approval</a:t>
          </a:r>
        </a:p>
      </dsp:txBody>
      <dsp:txXfrm>
        <a:off x="629736" y="1561202"/>
        <a:ext cx="5187213" cy="1228933"/>
      </dsp:txXfrm>
    </dsp:sp>
    <dsp:sp modelId="{A5A4A4D5-8C19-48B1-8F81-AF1D6B405053}">
      <dsp:nvSpPr>
        <dsp:cNvPr id="0" name=""/>
        <dsp:cNvSpPr/>
      </dsp:nvSpPr>
      <dsp:spPr>
        <a:xfrm>
          <a:off x="1183004" y="3045936"/>
          <a:ext cx="6703695" cy="130540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Mixed Use is hard (if not impossible)</a:t>
          </a:r>
        </a:p>
      </dsp:txBody>
      <dsp:txXfrm>
        <a:off x="1221238" y="3084170"/>
        <a:ext cx="5187213" cy="1228933"/>
      </dsp:txXfrm>
    </dsp:sp>
    <dsp:sp modelId="{2731DD9B-0685-40EB-97E4-B1F38A97249D}">
      <dsp:nvSpPr>
        <dsp:cNvPr id="0" name=""/>
        <dsp:cNvSpPr/>
      </dsp:nvSpPr>
      <dsp:spPr>
        <a:xfrm>
          <a:off x="5855184"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46099" y="989929"/>
        <a:ext cx="466680" cy="638504"/>
      </dsp:txXfrm>
    </dsp:sp>
    <dsp:sp modelId="{B44A8E15-07B9-48CE-A87C-FA06D27CD1A1}">
      <dsp:nvSpPr>
        <dsp:cNvPr id="0" name=""/>
        <dsp:cNvSpPr/>
      </dsp:nvSpPr>
      <dsp:spPr>
        <a:xfrm>
          <a:off x="6446686" y="2504195"/>
          <a:ext cx="848510" cy="84851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637601" y="2504195"/>
        <a:ext cx="466680" cy="6385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68124-77D1-4D0A-9E81-8FB37BD5647B}">
      <dsp:nvSpPr>
        <dsp:cNvPr id="0" name=""/>
        <dsp:cNvSpPr/>
      </dsp:nvSpPr>
      <dsp:spPr>
        <a:xfrm>
          <a:off x="0" y="573683"/>
          <a:ext cx="2464593" cy="147875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Development Agreement</a:t>
          </a:r>
        </a:p>
      </dsp:txBody>
      <dsp:txXfrm>
        <a:off x="0" y="573683"/>
        <a:ext cx="2464593" cy="1478756"/>
      </dsp:txXfrm>
    </dsp:sp>
    <dsp:sp modelId="{A5E2B991-C928-4D3A-ADFF-C228DA5E6EE2}">
      <dsp:nvSpPr>
        <dsp:cNvPr id="0" name=""/>
        <dsp:cNvSpPr/>
      </dsp:nvSpPr>
      <dsp:spPr>
        <a:xfrm>
          <a:off x="2711053" y="573683"/>
          <a:ext cx="2464593" cy="147875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County review staff replaced by plancheck consultants</a:t>
          </a:r>
        </a:p>
      </dsp:txBody>
      <dsp:txXfrm>
        <a:off x="2711053" y="573683"/>
        <a:ext cx="2464593" cy="1478756"/>
      </dsp:txXfrm>
    </dsp:sp>
    <dsp:sp modelId="{00B7D9B5-A8F5-4742-B8D7-DB01D02F4C72}">
      <dsp:nvSpPr>
        <dsp:cNvPr id="0" name=""/>
        <dsp:cNvSpPr/>
      </dsp:nvSpPr>
      <dsp:spPr>
        <a:xfrm>
          <a:off x="5422106" y="573683"/>
          <a:ext cx="2464593" cy="14787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Previously many private/local builders - Now almost entirely National builders.</a:t>
          </a:r>
        </a:p>
      </dsp:txBody>
      <dsp:txXfrm>
        <a:off x="5422106" y="573683"/>
        <a:ext cx="2464593" cy="1478756"/>
      </dsp:txXfrm>
    </dsp:sp>
    <dsp:sp modelId="{7239C13C-24BC-49B5-B4F6-42995F575900}">
      <dsp:nvSpPr>
        <dsp:cNvPr id="0" name=""/>
        <dsp:cNvSpPr/>
      </dsp:nvSpPr>
      <dsp:spPr>
        <a:xfrm>
          <a:off x="1355526" y="2298898"/>
          <a:ext cx="2464593" cy="147875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Negotiated details ahead of time with OCFA</a:t>
          </a:r>
        </a:p>
      </dsp:txBody>
      <dsp:txXfrm>
        <a:off x="1355526" y="2298898"/>
        <a:ext cx="2464593" cy="1478756"/>
      </dsp:txXfrm>
    </dsp:sp>
    <dsp:sp modelId="{D98BA79A-0DBA-43F4-9904-AB58CD811ABA}">
      <dsp:nvSpPr>
        <dsp:cNvPr id="0" name=""/>
        <dsp:cNvSpPr/>
      </dsp:nvSpPr>
      <dsp:spPr>
        <a:xfrm>
          <a:off x="4066579" y="2298898"/>
          <a:ext cx="2464593" cy="147875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Extensive time and effort goes into working with SMWD</a:t>
          </a:r>
        </a:p>
      </dsp:txBody>
      <dsp:txXfrm>
        <a:off x="4066579" y="2298898"/>
        <a:ext cx="2464593" cy="14787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5B255-73DD-4B64-BC0F-FFB84FB6F899}">
      <dsp:nvSpPr>
        <dsp:cNvPr id="0" name=""/>
        <dsp:cNvSpPr/>
      </dsp:nvSpPr>
      <dsp:spPr>
        <a:xfrm>
          <a:off x="0" y="531"/>
          <a:ext cx="78867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AEDDB-325B-4945-A98B-FC6B9298139F}">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D16903-2A7D-4000-8367-C79C0C60CB8B}">
      <dsp:nvSpPr>
        <dsp:cNvPr id="0" name=""/>
        <dsp:cNvSpPr/>
      </dsp:nvSpPr>
      <dsp:spPr>
        <a:xfrm>
          <a:off x="1435590" y="531"/>
          <a:ext cx="3549015"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b="1" kern="1200"/>
            <a:t>To ensure long-term process is consistent with 2004 Ranch Plan approvals </a:t>
          </a:r>
          <a:endParaRPr lang="en-US" sz="2100" kern="1200"/>
        </a:p>
      </dsp:txBody>
      <dsp:txXfrm>
        <a:off x="1435590" y="531"/>
        <a:ext cx="3549015" cy="1242935"/>
      </dsp:txXfrm>
    </dsp:sp>
    <dsp:sp modelId="{6CD237EE-AFBE-47CB-A892-22BCF34D60A6}">
      <dsp:nvSpPr>
        <dsp:cNvPr id="0" name=""/>
        <dsp:cNvSpPr/>
      </dsp:nvSpPr>
      <dsp:spPr>
        <a:xfrm>
          <a:off x="4984605" y="531"/>
          <a:ext cx="2902094"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US" sz="1600" b="1" kern="1200"/>
            <a:t>(GPA, PC Zoning, EIR, DA, Settlement Agreements)</a:t>
          </a:r>
          <a:endParaRPr lang="en-US" sz="1600" kern="1200"/>
        </a:p>
      </dsp:txBody>
      <dsp:txXfrm>
        <a:off x="4984605" y="531"/>
        <a:ext cx="2902094" cy="1242935"/>
      </dsp:txXfrm>
    </dsp:sp>
    <dsp:sp modelId="{EB0EE216-93F3-4717-985C-7C170DC0EF01}">
      <dsp:nvSpPr>
        <dsp:cNvPr id="0" name=""/>
        <dsp:cNvSpPr/>
      </dsp:nvSpPr>
      <dsp:spPr>
        <a:xfrm>
          <a:off x="0" y="1554201"/>
          <a:ext cx="78867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324F30-A9F1-493F-AE8E-60F2A67F569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6A3D6A-27A8-46AD-AB3B-615CEF4BF1AB}">
      <dsp:nvSpPr>
        <dsp:cNvPr id="0" name=""/>
        <dsp:cNvSpPr/>
      </dsp:nvSpPr>
      <dsp:spPr>
        <a:xfrm>
          <a:off x="1435590" y="1554201"/>
          <a:ext cx="3549015"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b="1" kern="1200" dirty="0"/>
            <a:t>Ranch Plan is largest, most complex Planned Community Program in OC history</a:t>
          </a:r>
          <a:endParaRPr lang="en-US" sz="2100" kern="1200" dirty="0"/>
        </a:p>
      </dsp:txBody>
      <dsp:txXfrm>
        <a:off x="1435590" y="1554201"/>
        <a:ext cx="3549015" cy="1242935"/>
      </dsp:txXfrm>
    </dsp:sp>
    <dsp:sp modelId="{2B43850A-2345-4342-B9B3-68FFE38B7D84}">
      <dsp:nvSpPr>
        <dsp:cNvPr id="0" name=""/>
        <dsp:cNvSpPr/>
      </dsp:nvSpPr>
      <dsp:spPr>
        <a:xfrm>
          <a:off x="4984605" y="1554201"/>
          <a:ext cx="2902094"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US" sz="1600" b="1" kern="1200"/>
            <a:t>Multiple Land Use Regulations to comply with, maintain and monitor</a:t>
          </a:r>
          <a:endParaRPr lang="en-US" sz="1600" kern="1200"/>
        </a:p>
      </dsp:txBody>
      <dsp:txXfrm>
        <a:off x="4984605" y="1554201"/>
        <a:ext cx="2902094" cy="1242935"/>
      </dsp:txXfrm>
    </dsp:sp>
    <dsp:sp modelId="{002C070B-C225-4BC4-93AA-A04664777729}">
      <dsp:nvSpPr>
        <dsp:cNvPr id="0" name=""/>
        <dsp:cNvSpPr/>
      </dsp:nvSpPr>
      <dsp:spPr>
        <a:xfrm>
          <a:off x="0" y="3107870"/>
          <a:ext cx="78867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6B1443-2036-4902-AD67-8ED1F402299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50A718-507D-42E9-9C71-C938DDECCD05}">
      <dsp:nvSpPr>
        <dsp:cNvPr id="0" name=""/>
        <dsp:cNvSpPr/>
      </dsp:nvSpPr>
      <dsp:spPr>
        <a:xfrm>
          <a:off x="1435590" y="3107870"/>
          <a:ext cx="3549015"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b="1" kern="1200" dirty="0"/>
            <a:t>Implementation is likely to span decades, so … </a:t>
          </a:r>
          <a:endParaRPr lang="en-US" sz="2100" kern="1200" dirty="0"/>
        </a:p>
      </dsp:txBody>
      <dsp:txXfrm>
        <a:off x="1435590" y="3107870"/>
        <a:ext cx="3549015" cy="1242935"/>
      </dsp:txXfrm>
    </dsp:sp>
    <dsp:sp modelId="{29DE6438-BB41-48DA-8883-7BFE8C7E09FC}">
      <dsp:nvSpPr>
        <dsp:cNvPr id="0" name=""/>
        <dsp:cNvSpPr/>
      </dsp:nvSpPr>
      <dsp:spPr>
        <a:xfrm>
          <a:off x="4984605" y="3107870"/>
          <a:ext cx="2902094"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US" sz="1600" b="1" kern="1200" dirty="0"/>
            <a:t>Continually updated guidance will be essential for new County &amp; RMV staff</a:t>
          </a:r>
          <a:endParaRPr lang="en-US" sz="1600" kern="1200" dirty="0"/>
        </a:p>
      </dsp:txBody>
      <dsp:txXfrm>
        <a:off x="4984605" y="3107870"/>
        <a:ext cx="2902094"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A554A-F428-4416-8B2B-727F83D6D5B0}">
      <dsp:nvSpPr>
        <dsp:cNvPr id="0" name=""/>
        <dsp:cNvSpPr/>
      </dsp:nvSpPr>
      <dsp:spPr>
        <a:xfrm>
          <a:off x="0" y="67328"/>
          <a:ext cx="788670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Continue to Respond to Cycles</a:t>
          </a:r>
        </a:p>
      </dsp:txBody>
      <dsp:txXfrm>
        <a:off x="30442" y="97770"/>
        <a:ext cx="7825816" cy="562726"/>
      </dsp:txXfrm>
    </dsp:sp>
    <dsp:sp modelId="{87E0BE00-7A1D-43B8-B478-A12BA178FF5A}">
      <dsp:nvSpPr>
        <dsp:cNvPr id="0" name=""/>
        <dsp:cNvSpPr/>
      </dsp:nvSpPr>
      <dsp:spPr>
        <a:xfrm>
          <a:off x="0" y="690938"/>
          <a:ext cx="78867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Responsiveness is Key – What Does “The Market” Demand?</a:t>
          </a:r>
        </a:p>
      </dsp:txBody>
      <dsp:txXfrm>
        <a:off x="0" y="690938"/>
        <a:ext cx="7886700" cy="430560"/>
      </dsp:txXfrm>
    </dsp:sp>
    <dsp:sp modelId="{46D39D24-0FE8-4D3F-83A8-89607A9FDE2E}">
      <dsp:nvSpPr>
        <dsp:cNvPr id="0" name=""/>
        <dsp:cNvSpPr/>
      </dsp:nvSpPr>
      <dsp:spPr>
        <a:xfrm>
          <a:off x="0" y="1121499"/>
          <a:ext cx="7886700" cy="62361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Demographic Shifts </a:t>
          </a:r>
        </a:p>
      </dsp:txBody>
      <dsp:txXfrm>
        <a:off x="30442" y="1151941"/>
        <a:ext cx="7825816" cy="562726"/>
      </dsp:txXfrm>
    </dsp:sp>
    <dsp:sp modelId="{C6746999-A734-448D-AED7-8F2107A34ADA}">
      <dsp:nvSpPr>
        <dsp:cNvPr id="0" name=""/>
        <dsp:cNvSpPr/>
      </dsp:nvSpPr>
      <dsp:spPr>
        <a:xfrm>
          <a:off x="0" y="1745109"/>
          <a:ext cx="78867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Being Nimble Requires </a:t>
          </a:r>
          <a:r>
            <a:rPr lang="en-US" sz="2000" kern="1200" dirty="0" err="1"/>
            <a:t>Expanding“Missing</a:t>
          </a:r>
          <a:r>
            <a:rPr lang="en-US" sz="2000" kern="1200" dirty="0"/>
            <a:t> Middle” Housing Options</a:t>
          </a:r>
        </a:p>
      </dsp:txBody>
      <dsp:txXfrm>
        <a:off x="0" y="1745109"/>
        <a:ext cx="7886700" cy="430560"/>
      </dsp:txXfrm>
    </dsp:sp>
    <dsp:sp modelId="{964E6380-57F0-43C2-BED0-F40AC7827B3F}">
      <dsp:nvSpPr>
        <dsp:cNvPr id="0" name=""/>
        <dsp:cNvSpPr/>
      </dsp:nvSpPr>
      <dsp:spPr>
        <a:xfrm>
          <a:off x="0" y="2175669"/>
          <a:ext cx="7886700" cy="62361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Innovation</a:t>
          </a:r>
        </a:p>
      </dsp:txBody>
      <dsp:txXfrm>
        <a:off x="30442" y="2206111"/>
        <a:ext cx="7825816" cy="562726"/>
      </dsp:txXfrm>
    </dsp:sp>
    <dsp:sp modelId="{7A73448F-A049-434C-A5CF-4AB3368FC61B}">
      <dsp:nvSpPr>
        <dsp:cNvPr id="0" name=""/>
        <dsp:cNvSpPr/>
      </dsp:nvSpPr>
      <dsp:spPr>
        <a:xfrm>
          <a:off x="0" y="2799279"/>
          <a:ext cx="78867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solidFill>
                <a:schemeClr val="tx1"/>
              </a:solidFill>
            </a:rPr>
            <a:t>Always a Responsibility of a Master Planned Community Developer</a:t>
          </a:r>
        </a:p>
      </dsp:txBody>
      <dsp:txXfrm>
        <a:off x="0" y="2799279"/>
        <a:ext cx="7886700" cy="430560"/>
      </dsp:txXfrm>
    </dsp:sp>
    <dsp:sp modelId="{3D72EE85-9E75-409F-BF5A-F718EBD5C8EF}">
      <dsp:nvSpPr>
        <dsp:cNvPr id="0" name=""/>
        <dsp:cNvSpPr/>
      </dsp:nvSpPr>
      <dsp:spPr>
        <a:xfrm>
          <a:off x="0" y="3229839"/>
          <a:ext cx="7886700" cy="6236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Wildfires and Climate Change</a:t>
          </a:r>
        </a:p>
      </dsp:txBody>
      <dsp:txXfrm>
        <a:off x="30442" y="3260281"/>
        <a:ext cx="7825816" cy="562726"/>
      </dsp:txXfrm>
    </dsp:sp>
    <dsp:sp modelId="{A673D77C-7654-4797-A676-82052357E7B9}">
      <dsp:nvSpPr>
        <dsp:cNvPr id="0" name=""/>
        <dsp:cNvSpPr/>
      </dsp:nvSpPr>
      <dsp:spPr>
        <a:xfrm>
          <a:off x="0" y="3853449"/>
          <a:ext cx="78867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10,000 More Homes to Built on the Wildland Urban Interface (WUI)</a:t>
          </a:r>
        </a:p>
      </dsp:txBody>
      <dsp:txXfrm>
        <a:off x="0" y="3853449"/>
        <a:ext cx="7886700" cy="43056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9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0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0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0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013886-CFBA-2B41-AAA2-53311296B4AC}" type="datetimeFigureOut">
              <a:rPr lang="en-US" smtClean="0"/>
              <a:t>5/30/2022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076F65-8959-7C48-8291-D78C11ED154C}"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Thank you for this invitation. I hope what I share with you today is helpful in providing insights and perspective about the subdivisions we bring before your committee.</a:t>
            </a:r>
          </a:p>
        </p:txBody>
      </p:sp>
      <p:sp>
        <p:nvSpPr>
          <p:cNvPr id="4" name="Slide Number Placeholder 3"/>
          <p:cNvSpPr>
            <a:spLocks noGrp="1"/>
          </p:cNvSpPr>
          <p:nvPr>
            <p:ph type="sldNum" sz="quarter" idx="5"/>
          </p:nvPr>
        </p:nvSpPr>
        <p:spPr/>
        <p:txBody>
          <a:bodyPr/>
          <a:lstStyle/>
          <a:p>
            <a:fld id="{D056E7B9-59E3-4BB9-ABBA-BF7717644C2B}" type="slidenum">
              <a:rPr lang="en-US" smtClean="0"/>
              <a:t>1</a:t>
            </a:fld>
            <a:endParaRPr lang="en-US" dirty="0"/>
          </a:p>
        </p:txBody>
      </p:sp>
    </p:spTree>
    <p:extLst>
      <p:ext uri="{BB962C8B-B14F-4D97-AF65-F5344CB8AC3E}">
        <p14:creationId xmlns:p14="http://schemas.microsoft.com/office/powerpoint/2010/main" val="1787866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history of the Ranch would be a binge-worthy TV mini-series if it were ever produced … if there’s time at the end of my presentation and someone is interested, I’ll be glad to share the story of how an Irish immigrant (upper left) living in gold-rush era San Francisco ended up owning over 100,000 acres of Southern California ranchland that included the old Mission in San Juan Capistrano … but for the moment suffice it to say that Tony Moiso (our boss, the CEO of RMV, shown on top of the O’Neill Park sign and on horseback) is the 4</a:t>
            </a:r>
            <a:r>
              <a:rPr lang="en-US" baseline="30000" dirty="0"/>
              <a:t>th</a:t>
            </a:r>
            <a:r>
              <a:rPr lang="en-US" dirty="0"/>
              <a:t> generation of the O’Neill family to own this large expanse of south Orange County</a:t>
            </a:r>
          </a:p>
        </p:txBody>
      </p:sp>
      <p:sp>
        <p:nvSpPr>
          <p:cNvPr id="4" name="Slide Number Placeholder 3"/>
          <p:cNvSpPr>
            <a:spLocks noGrp="1"/>
          </p:cNvSpPr>
          <p:nvPr>
            <p:ph type="sldNum" sz="quarter" idx="10"/>
          </p:nvPr>
        </p:nvSpPr>
        <p:spPr/>
        <p:txBody>
          <a:bodyPr/>
          <a:lstStyle/>
          <a:p>
            <a:fld id="{96006D91-B87E-4AC8-AD8F-CA96A40C72B7}" type="slidenum">
              <a:rPr lang="en-US" smtClean="0"/>
              <a:t>2</a:t>
            </a:fld>
            <a:endParaRPr lang="en-US" dirty="0"/>
          </a:p>
        </p:txBody>
      </p:sp>
    </p:spTree>
    <p:extLst>
      <p:ext uri="{BB962C8B-B14F-4D97-AF65-F5344CB8AC3E}">
        <p14:creationId xmlns:p14="http://schemas.microsoft.com/office/powerpoint/2010/main" val="208336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692150"/>
            <a:ext cx="4619625" cy="3463925"/>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For decades the management of the Ranch involved only the daunting task of cattle and sheep herding and dry land farming on a dusty, isolated section of the State midway between the sleepy towns of Los Angeles and San Diego.</a:t>
            </a:r>
          </a:p>
          <a:p>
            <a:pPr marL="171450" indent="-171450">
              <a:buFont typeface="Arial" panose="020B0604020202020204" pitchFamily="34" charset="0"/>
              <a:buChar char="•"/>
            </a:pPr>
            <a:r>
              <a:rPr lang="en-US" dirty="0"/>
              <a:t>Of course, LA and San Diego grew exponentially in the 20</a:t>
            </a:r>
            <a:r>
              <a:rPr lang="en-US" baseline="30000" dirty="0"/>
              <a:t>th</a:t>
            </a:r>
            <a:r>
              <a:rPr lang="en-US" dirty="0"/>
              <a:t> Century, and everything changed when the Interstate highway system was created, and the I-5 freeway brought the growing suburban world right to the doorstep of the Ranch.  </a:t>
            </a:r>
          </a:p>
        </p:txBody>
      </p:sp>
      <p:sp>
        <p:nvSpPr>
          <p:cNvPr id="4" name="Slide Number Placeholder 3"/>
          <p:cNvSpPr>
            <a:spLocks noGrp="1"/>
          </p:cNvSpPr>
          <p:nvPr>
            <p:ph type="sldNum" sz="quarter" idx="10"/>
          </p:nvPr>
        </p:nvSpPr>
        <p:spPr/>
        <p:txBody>
          <a:bodyPr/>
          <a:lstStyle/>
          <a:p>
            <a:fld id="{96006D91-B87E-4AC8-AD8F-CA96A40C72B7}" type="slidenum">
              <a:rPr lang="en-US" smtClean="0"/>
              <a:t>3</a:t>
            </a:fld>
            <a:endParaRPr lang="en-US" dirty="0"/>
          </a:p>
        </p:txBody>
      </p:sp>
    </p:spTree>
    <p:extLst>
      <p:ext uri="{BB962C8B-B14F-4D97-AF65-F5344CB8AC3E}">
        <p14:creationId xmlns:p14="http://schemas.microsoft.com/office/powerpoint/2010/main" val="1114153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692150"/>
            <a:ext cx="4619625" cy="3463925"/>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In Post-WW2 SoCal, ranchers usually headed for greener pastures as soon as they were cashed out by a developer buying their land.  </a:t>
            </a:r>
          </a:p>
          <a:p>
            <a:pPr marL="171450" indent="-171450">
              <a:buFont typeface="Arial" panose="020B0604020202020204" pitchFamily="34" charset="0"/>
              <a:buChar char="•"/>
            </a:pPr>
            <a:r>
              <a:rPr lang="en-US" dirty="0"/>
              <a:t>The O’Neill family took a different approach, choosing to continue to ranch and farm, while simultaneously managing the development process rather than selling to land developers and builders and walking away.  </a:t>
            </a:r>
          </a:p>
          <a:p>
            <a:pPr marL="171450" indent="-171450">
              <a:buFont typeface="Arial" panose="020B0604020202020204" pitchFamily="34" charset="0"/>
              <a:buChar char="•"/>
            </a:pPr>
            <a:r>
              <a:rPr lang="en-US" dirty="0"/>
              <a:t>Rancho Mission Viejo is – A Ranch.  A Company (but not the Mission Viejo Company!).  A Community (not “the Ranch Plan”.  Confusing?  Sometimes … to make it more confusing, it is also called “The Ranch” (not to be confused with TIC).</a:t>
            </a:r>
          </a:p>
        </p:txBody>
      </p:sp>
      <p:sp>
        <p:nvSpPr>
          <p:cNvPr id="4" name="Slide Number Placeholder 3"/>
          <p:cNvSpPr>
            <a:spLocks noGrp="1"/>
          </p:cNvSpPr>
          <p:nvPr>
            <p:ph type="sldNum" sz="quarter" idx="10"/>
          </p:nvPr>
        </p:nvSpPr>
        <p:spPr/>
        <p:txBody>
          <a:bodyPr/>
          <a:lstStyle/>
          <a:p>
            <a:fld id="{96006D91-B87E-4AC8-AD8F-CA96A40C72B7}" type="slidenum">
              <a:rPr lang="en-US" smtClean="0"/>
              <a:t>4</a:t>
            </a:fld>
            <a:endParaRPr lang="en-US" dirty="0"/>
          </a:p>
        </p:txBody>
      </p:sp>
    </p:spTree>
    <p:extLst>
      <p:ext uri="{BB962C8B-B14F-4D97-AF65-F5344CB8AC3E}">
        <p14:creationId xmlns:p14="http://schemas.microsoft.com/office/powerpoint/2010/main" val="1802447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from a ranching and development perspective, Tony Moiso’s grandmother summed up the</a:t>
            </a:r>
            <a:r>
              <a:rPr lang="en-US" baseline="0" dirty="0"/>
              <a:t> family’s </a:t>
            </a:r>
            <a:r>
              <a:rPr lang="en-US" dirty="0"/>
              <a:t>approach to land stewardship: “Take care of the land, and the land will take care of you.”  </a:t>
            </a:r>
          </a:p>
          <a:p>
            <a:r>
              <a:rPr lang="en-US" dirty="0"/>
              <a:t>By the way, this photo is of a school field trip to the Ranch as part of the on-going Reserve at Rancho Mission Viejo educational program.  I’ll share more about the Reserve later in this presentation.</a:t>
            </a:r>
          </a:p>
        </p:txBody>
      </p:sp>
      <p:sp>
        <p:nvSpPr>
          <p:cNvPr id="4" name="Slide Number Placeholder 3"/>
          <p:cNvSpPr>
            <a:spLocks noGrp="1"/>
          </p:cNvSpPr>
          <p:nvPr>
            <p:ph type="sldNum" sz="quarter" idx="5"/>
          </p:nvPr>
        </p:nvSpPr>
        <p:spPr/>
        <p:txBody>
          <a:bodyPr/>
          <a:lstStyle/>
          <a:p>
            <a:fld id="{D056E7B9-59E3-4BB9-ABBA-BF7717644C2B}" type="slidenum">
              <a:rPr lang="en-US" smtClean="0"/>
              <a:t>5</a:t>
            </a:fld>
            <a:endParaRPr lang="en-US" dirty="0"/>
          </a:p>
        </p:txBody>
      </p:sp>
    </p:spTree>
    <p:extLst>
      <p:ext uri="{BB962C8B-B14F-4D97-AF65-F5344CB8AC3E}">
        <p14:creationId xmlns:p14="http://schemas.microsoft.com/office/powerpoint/2010/main" val="769010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thing I wanted to share early on is the role our company plays in the development of new homes, neighborhoods and communities.  We are the master developer.  We have a construction department, but they don’t construct homes – that is the role of our neighborhood builders who buy from us a “ready-to-construct” site with all necessary community components waiting at the edge of their site. </a:t>
            </a:r>
          </a:p>
          <a:p>
            <a:r>
              <a:rPr lang="en-US" dirty="0"/>
              <a:t>RMV does partner with retail, office and apartment builders – and retains those assets in perpetuity.</a:t>
            </a:r>
          </a:p>
        </p:txBody>
      </p:sp>
      <p:sp>
        <p:nvSpPr>
          <p:cNvPr id="4" name="Slide Number Placeholder 3"/>
          <p:cNvSpPr>
            <a:spLocks noGrp="1"/>
          </p:cNvSpPr>
          <p:nvPr>
            <p:ph type="sldNum" sz="quarter" idx="5"/>
          </p:nvPr>
        </p:nvSpPr>
        <p:spPr/>
        <p:txBody>
          <a:bodyPr/>
          <a:lstStyle/>
          <a:p>
            <a:fld id="{A1076F65-8959-7C48-8291-D78C11ED154C}" type="slidenum">
              <a:rPr lang="en-US" smtClean="0"/>
              <a:t>6</a:t>
            </a:fld>
            <a:endParaRPr lang="en-US"/>
          </a:p>
        </p:txBody>
      </p:sp>
    </p:spTree>
    <p:extLst>
      <p:ext uri="{BB962C8B-B14F-4D97-AF65-F5344CB8AC3E}">
        <p14:creationId xmlns:p14="http://schemas.microsoft.com/office/powerpoint/2010/main" val="3713590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Central to RMV’s role</a:t>
            </a:r>
          </a:p>
        </p:txBody>
      </p:sp>
      <p:sp>
        <p:nvSpPr>
          <p:cNvPr id="4" name="Slide Number Placeholder 3"/>
          <p:cNvSpPr>
            <a:spLocks noGrp="1"/>
          </p:cNvSpPr>
          <p:nvPr>
            <p:ph type="sldNum" sz="quarter" idx="5"/>
          </p:nvPr>
        </p:nvSpPr>
        <p:spPr/>
        <p:txBody>
          <a:bodyPr/>
          <a:lstStyle/>
          <a:p>
            <a:fld id="{A1076F65-8959-7C48-8291-D78C11ED154C}" type="slidenum">
              <a:rPr lang="en-US" smtClean="0"/>
              <a:t>7</a:t>
            </a:fld>
            <a:endParaRPr lang="en-US"/>
          </a:p>
        </p:txBody>
      </p:sp>
    </p:spTree>
    <p:extLst>
      <p:ext uri="{BB962C8B-B14F-4D97-AF65-F5344CB8AC3E}">
        <p14:creationId xmlns:p14="http://schemas.microsoft.com/office/powerpoint/2010/main" val="85868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42927" indent="-285741" eaLnBrk="0" hangingPunct="0">
              <a:defRPr sz="2400">
                <a:solidFill>
                  <a:schemeClr val="tx1"/>
                </a:solidFill>
                <a:latin typeface="Times New Roman" pitchFamily="18" charset="0"/>
              </a:defRPr>
            </a:lvl2pPr>
            <a:lvl3pPr marL="1142965" indent="-228593" eaLnBrk="0" hangingPunct="0">
              <a:defRPr sz="2400">
                <a:solidFill>
                  <a:schemeClr val="tx1"/>
                </a:solidFill>
                <a:latin typeface="Times New Roman" pitchFamily="18" charset="0"/>
              </a:defRPr>
            </a:lvl3pPr>
            <a:lvl4pPr marL="1600150" indent="-228593" eaLnBrk="0" hangingPunct="0">
              <a:defRPr sz="2400">
                <a:solidFill>
                  <a:schemeClr val="tx1"/>
                </a:solidFill>
                <a:latin typeface="Times New Roman" pitchFamily="18" charset="0"/>
              </a:defRPr>
            </a:lvl4pPr>
            <a:lvl5pPr marL="2057336" indent="-228593" eaLnBrk="0" hangingPunct="0">
              <a:defRPr sz="2400">
                <a:solidFill>
                  <a:schemeClr val="tx1"/>
                </a:solidFill>
                <a:latin typeface="Times New Roman" pitchFamily="18" charset="0"/>
              </a:defRPr>
            </a:lvl5pPr>
            <a:lvl6pPr marL="2514522" indent="-228593" eaLnBrk="0" fontAlgn="base" hangingPunct="0">
              <a:spcBef>
                <a:spcPct val="0"/>
              </a:spcBef>
              <a:spcAft>
                <a:spcPct val="0"/>
              </a:spcAft>
              <a:defRPr sz="2400">
                <a:solidFill>
                  <a:schemeClr val="tx1"/>
                </a:solidFill>
                <a:latin typeface="Times New Roman" pitchFamily="18" charset="0"/>
              </a:defRPr>
            </a:lvl6pPr>
            <a:lvl7pPr marL="2971708" indent="-228593" eaLnBrk="0" fontAlgn="base" hangingPunct="0">
              <a:spcBef>
                <a:spcPct val="0"/>
              </a:spcBef>
              <a:spcAft>
                <a:spcPct val="0"/>
              </a:spcAft>
              <a:defRPr sz="2400">
                <a:solidFill>
                  <a:schemeClr val="tx1"/>
                </a:solidFill>
                <a:latin typeface="Times New Roman" pitchFamily="18" charset="0"/>
              </a:defRPr>
            </a:lvl7pPr>
            <a:lvl8pPr marL="3428894" indent="-228593" eaLnBrk="0" fontAlgn="base" hangingPunct="0">
              <a:spcBef>
                <a:spcPct val="0"/>
              </a:spcBef>
              <a:spcAft>
                <a:spcPct val="0"/>
              </a:spcAft>
              <a:defRPr sz="2400">
                <a:solidFill>
                  <a:schemeClr val="tx1"/>
                </a:solidFill>
                <a:latin typeface="Times New Roman" pitchFamily="18" charset="0"/>
              </a:defRPr>
            </a:lvl8pPr>
            <a:lvl9pPr marL="3886079" indent="-228593" eaLnBrk="0" fontAlgn="base" hangingPunct="0">
              <a:spcBef>
                <a:spcPct val="0"/>
              </a:spcBef>
              <a:spcAft>
                <a:spcPct val="0"/>
              </a:spcAft>
              <a:defRPr sz="2400">
                <a:solidFill>
                  <a:schemeClr val="tx1"/>
                </a:solidFill>
                <a:latin typeface="Times New Roman" pitchFamily="18" charset="0"/>
              </a:defRPr>
            </a:lvl9pPr>
          </a:lstStyle>
          <a:p>
            <a:fld id="{A6DA4A68-9922-4F02-9083-CCD697B0921F}" type="slidenum">
              <a:rPr lang="en-US" altLang="en-US" sz="1200">
                <a:latin typeface="Times" pitchFamily="18" charset="0"/>
              </a:rPr>
              <a:pPr/>
              <a:t>9</a:t>
            </a:fld>
            <a:endParaRPr lang="en-US" altLang="en-US" sz="1200" dirty="0">
              <a:latin typeface="Times" pitchFamily="18" charset="0"/>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r>
              <a:rPr lang="en-US" altLang="en-US" dirty="0">
                <a:latin typeface="Arial" pitchFamily="34" charset="0"/>
              </a:rPr>
              <a:t>Part of my role was to explain to County and OCFA why we’re always in a hurry!  </a:t>
            </a:r>
          </a:p>
        </p:txBody>
      </p:sp>
      <p:sp>
        <p:nvSpPr>
          <p:cNvPr id="2" name="Date Placeholder 1"/>
          <p:cNvSpPr>
            <a:spLocks noGrp="1"/>
          </p:cNvSpPr>
          <p:nvPr>
            <p:ph type="dt" idx="10"/>
          </p:nvPr>
        </p:nvSpPr>
        <p:spPr/>
        <p:txBody>
          <a:bodyPr/>
          <a:lstStyle/>
          <a:p>
            <a:r>
              <a:rPr lang="en-US"/>
              <a:t>11/17/2016</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42927" indent="-285741" eaLnBrk="0" hangingPunct="0">
              <a:defRPr sz="2400">
                <a:solidFill>
                  <a:schemeClr val="tx1"/>
                </a:solidFill>
                <a:latin typeface="Times New Roman" pitchFamily="18" charset="0"/>
              </a:defRPr>
            </a:lvl2pPr>
            <a:lvl3pPr marL="1142965" indent="-228593" eaLnBrk="0" hangingPunct="0">
              <a:defRPr sz="2400">
                <a:solidFill>
                  <a:schemeClr val="tx1"/>
                </a:solidFill>
                <a:latin typeface="Times New Roman" pitchFamily="18" charset="0"/>
              </a:defRPr>
            </a:lvl3pPr>
            <a:lvl4pPr marL="1600150" indent="-228593" eaLnBrk="0" hangingPunct="0">
              <a:defRPr sz="2400">
                <a:solidFill>
                  <a:schemeClr val="tx1"/>
                </a:solidFill>
                <a:latin typeface="Times New Roman" pitchFamily="18" charset="0"/>
              </a:defRPr>
            </a:lvl4pPr>
            <a:lvl5pPr marL="2057336" indent="-228593" eaLnBrk="0" hangingPunct="0">
              <a:defRPr sz="2400">
                <a:solidFill>
                  <a:schemeClr val="tx1"/>
                </a:solidFill>
                <a:latin typeface="Times New Roman" pitchFamily="18" charset="0"/>
              </a:defRPr>
            </a:lvl5pPr>
            <a:lvl6pPr marL="2514522" indent="-228593" eaLnBrk="0" fontAlgn="base" hangingPunct="0">
              <a:spcBef>
                <a:spcPct val="0"/>
              </a:spcBef>
              <a:spcAft>
                <a:spcPct val="0"/>
              </a:spcAft>
              <a:defRPr sz="2400">
                <a:solidFill>
                  <a:schemeClr val="tx1"/>
                </a:solidFill>
                <a:latin typeface="Times New Roman" pitchFamily="18" charset="0"/>
              </a:defRPr>
            </a:lvl6pPr>
            <a:lvl7pPr marL="2971708" indent="-228593" eaLnBrk="0" fontAlgn="base" hangingPunct="0">
              <a:spcBef>
                <a:spcPct val="0"/>
              </a:spcBef>
              <a:spcAft>
                <a:spcPct val="0"/>
              </a:spcAft>
              <a:defRPr sz="2400">
                <a:solidFill>
                  <a:schemeClr val="tx1"/>
                </a:solidFill>
                <a:latin typeface="Times New Roman" pitchFamily="18" charset="0"/>
              </a:defRPr>
            </a:lvl7pPr>
            <a:lvl8pPr marL="3428894" indent="-228593" eaLnBrk="0" fontAlgn="base" hangingPunct="0">
              <a:spcBef>
                <a:spcPct val="0"/>
              </a:spcBef>
              <a:spcAft>
                <a:spcPct val="0"/>
              </a:spcAft>
              <a:defRPr sz="2400">
                <a:solidFill>
                  <a:schemeClr val="tx1"/>
                </a:solidFill>
                <a:latin typeface="Times New Roman" pitchFamily="18" charset="0"/>
              </a:defRPr>
            </a:lvl8pPr>
            <a:lvl9pPr marL="3886079" indent="-228593" eaLnBrk="0" fontAlgn="base" hangingPunct="0">
              <a:spcBef>
                <a:spcPct val="0"/>
              </a:spcBef>
              <a:spcAft>
                <a:spcPct val="0"/>
              </a:spcAft>
              <a:defRPr sz="2400">
                <a:solidFill>
                  <a:schemeClr val="tx1"/>
                </a:solidFill>
                <a:latin typeface="Times New Roman" pitchFamily="18" charset="0"/>
              </a:defRPr>
            </a:lvl9pPr>
          </a:lstStyle>
          <a:p>
            <a:fld id="{A6DA4A68-9922-4F02-9083-CCD697B0921F}" type="slidenum">
              <a:rPr lang="en-US" altLang="en-US" sz="1200">
                <a:latin typeface="Times" pitchFamily="18" charset="0"/>
              </a:rPr>
              <a:pPr/>
              <a:t>10</a:t>
            </a:fld>
            <a:endParaRPr lang="en-US" altLang="en-US" sz="1200" dirty="0">
              <a:latin typeface="Times" pitchFamily="18" charset="0"/>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r>
              <a:rPr lang="en-US" altLang="en-US" dirty="0">
                <a:solidFill>
                  <a:srgbClr val="000000"/>
                </a:solidFill>
                <a:latin typeface="Arial" pitchFamily="34" charset="0"/>
              </a:rPr>
              <a:t>The last slide and this one are part of a workshop we held with OC Public Works a few years ago to explain our business.  I held a similar workshop with OCFA early in our </a:t>
            </a:r>
            <a:r>
              <a:rPr lang="en-US" altLang="en-US" dirty="0" err="1">
                <a:solidFill>
                  <a:srgbClr val="000000"/>
                </a:solidFill>
                <a:latin typeface="Arial" pitchFamily="34" charset="0"/>
              </a:rPr>
              <a:t>Ladera</a:t>
            </a:r>
            <a:r>
              <a:rPr lang="en-US" altLang="en-US" dirty="0">
                <a:solidFill>
                  <a:srgbClr val="000000"/>
                </a:solidFill>
                <a:latin typeface="Arial" pitchFamily="34" charset="0"/>
              </a:rPr>
              <a:t> process</a:t>
            </a:r>
            <a:endParaRPr lang="en-US" altLang="en-US" dirty="0">
              <a:latin typeface="Arial" pitchFamily="34" charset="0"/>
            </a:endParaRPr>
          </a:p>
        </p:txBody>
      </p:sp>
      <p:sp>
        <p:nvSpPr>
          <p:cNvPr id="2" name="Date Placeholder 1"/>
          <p:cNvSpPr>
            <a:spLocks noGrp="1"/>
          </p:cNvSpPr>
          <p:nvPr>
            <p:ph type="dt" idx="10"/>
          </p:nvPr>
        </p:nvSpPr>
        <p:spPr/>
        <p:txBody>
          <a:bodyPr/>
          <a:lstStyle/>
          <a:p>
            <a:r>
              <a:rPr lang="en-US"/>
              <a:t>11/17/2016</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51494" indent="-289036" eaLnBrk="0" hangingPunct="0">
              <a:defRPr sz="2400">
                <a:solidFill>
                  <a:schemeClr val="tx1"/>
                </a:solidFill>
                <a:latin typeface="Times New Roman" pitchFamily="18" charset="0"/>
              </a:defRPr>
            </a:lvl2pPr>
            <a:lvl3pPr marL="1156145" indent="-231229" eaLnBrk="0" hangingPunct="0">
              <a:defRPr sz="2400">
                <a:solidFill>
                  <a:schemeClr val="tx1"/>
                </a:solidFill>
                <a:latin typeface="Times New Roman" pitchFamily="18" charset="0"/>
              </a:defRPr>
            </a:lvl3pPr>
            <a:lvl4pPr marL="1618602" indent="-231229" eaLnBrk="0" hangingPunct="0">
              <a:defRPr sz="2400">
                <a:solidFill>
                  <a:schemeClr val="tx1"/>
                </a:solidFill>
                <a:latin typeface="Times New Roman" pitchFamily="18" charset="0"/>
              </a:defRPr>
            </a:lvl4pPr>
            <a:lvl5pPr marL="2081060" indent="-231229" eaLnBrk="0" hangingPunct="0">
              <a:defRPr sz="2400">
                <a:solidFill>
                  <a:schemeClr val="tx1"/>
                </a:solidFill>
                <a:latin typeface="Times New Roman" pitchFamily="18" charset="0"/>
              </a:defRPr>
            </a:lvl5pPr>
            <a:lvl6pPr marL="2543518" indent="-231229" eaLnBrk="0" fontAlgn="base" hangingPunct="0">
              <a:spcBef>
                <a:spcPct val="0"/>
              </a:spcBef>
              <a:spcAft>
                <a:spcPct val="0"/>
              </a:spcAft>
              <a:defRPr sz="2400">
                <a:solidFill>
                  <a:schemeClr val="tx1"/>
                </a:solidFill>
                <a:latin typeface="Times New Roman" pitchFamily="18" charset="0"/>
              </a:defRPr>
            </a:lvl6pPr>
            <a:lvl7pPr marL="3005976" indent="-231229" eaLnBrk="0" fontAlgn="base" hangingPunct="0">
              <a:spcBef>
                <a:spcPct val="0"/>
              </a:spcBef>
              <a:spcAft>
                <a:spcPct val="0"/>
              </a:spcAft>
              <a:defRPr sz="2400">
                <a:solidFill>
                  <a:schemeClr val="tx1"/>
                </a:solidFill>
                <a:latin typeface="Times New Roman" pitchFamily="18" charset="0"/>
              </a:defRPr>
            </a:lvl7pPr>
            <a:lvl8pPr marL="3468434" indent="-231229" eaLnBrk="0" fontAlgn="base" hangingPunct="0">
              <a:spcBef>
                <a:spcPct val="0"/>
              </a:spcBef>
              <a:spcAft>
                <a:spcPct val="0"/>
              </a:spcAft>
              <a:defRPr sz="2400">
                <a:solidFill>
                  <a:schemeClr val="tx1"/>
                </a:solidFill>
                <a:latin typeface="Times New Roman" pitchFamily="18" charset="0"/>
              </a:defRPr>
            </a:lvl8pPr>
            <a:lvl9pPr marL="3930891" indent="-231229" eaLnBrk="0" fontAlgn="base" hangingPunct="0">
              <a:spcBef>
                <a:spcPct val="0"/>
              </a:spcBef>
              <a:spcAft>
                <a:spcPct val="0"/>
              </a:spcAft>
              <a:defRPr sz="2400">
                <a:solidFill>
                  <a:schemeClr val="tx1"/>
                </a:solidFill>
                <a:latin typeface="Times New Roman" pitchFamily="18" charset="0"/>
              </a:defRPr>
            </a:lvl9pPr>
          </a:lstStyle>
          <a:p>
            <a:fld id="{90A621CC-0E1F-4FF4-956E-57591EC1C184}" type="slidenum">
              <a:rPr lang="en-US" altLang="en-US" sz="1200">
                <a:latin typeface="Times" pitchFamily="18" charset="0"/>
              </a:rPr>
              <a:pPr/>
              <a:t>11</a:t>
            </a:fld>
            <a:endParaRPr lang="en-US" altLang="en-US" sz="1200">
              <a:latin typeface="Times" pitchFamily="18"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r>
              <a:rPr lang="en-US" altLang="en-US">
                <a:solidFill>
                  <a:srgbClr val="000000"/>
                </a:solidFill>
                <a:latin typeface="Arial" pitchFamily="34" charset="0"/>
              </a:rPr>
              <a:t>This</a:t>
            </a:r>
            <a:r>
              <a:rPr lang="en-US" altLang="en-US" b="1">
                <a:solidFill>
                  <a:srgbClr val="0000FF"/>
                </a:solidFill>
                <a:latin typeface="Arial" pitchFamily="34" charset="0"/>
              </a:rPr>
              <a:t> Slide </a:t>
            </a:r>
            <a:r>
              <a:rPr lang="en-US" altLang="en-US">
                <a:solidFill>
                  <a:srgbClr val="000000"/>
                </a:solidFill>
                <a:latin typeface="Arial" pitchFamily="34" charset="0"/>
              </a:rPr>
              <a:t>depicts the four Ranch Plan document binders that will be maintained over the life of the project and will work in conjunction with this handbook that composes the larger context mentioned earlier. </a:t>
            </a:r>
          </a:p>
          <a:p>
            <a:pPr eaLnBrk="1" hangingPunct="1"/>
            <a:endParaRPr lang="en-US" altLang="en-US">
              <a:solidFill>
                <a:srgbClr val="000000"/>
              </a:solidFill>
              <a:latin typeface="Arial" pitchFamily="34" charset="0"/>
            </a:endParaRPr>
          </a:p>
          <a:p>
            <a:pPr eaLnBrk="1" hangingPunct="1"/>
            <a:r>
              <a:rPr lang="en-US" altLang="en-US">
                <a:solidFill>
                  <a:srgbClr val="000000"/>
                </a:solidFill>
                <a:latin typeface="Arial" pitchFamily="34" charset="0"/>
              </a:rPr>
              <a:t>All of the document binders will maintain an amendment log on the inside sleeve and current date displayed on the outside document within its title.  </a:t>
            </a:r>
          </a:p>
          <a:p>
            <a:pPr eaLnBrk="1" hangingPunct="1"/>
            <a:endParaRPr lang="en-US" altLang="en-US">
              <a:solidFill>
                <a:srgbClr val="000000"/>
              </a:solidFill>
              <a:latin typeface="Arial" pitchFamily="34" charset="0"/>
            </a:endParaRPr>
          </a:p>
          <a:p>
            <a:pPr eaLnBrk="1" hangingPunct="1"/>
            <a:r>
              <a:rPr lang="en-US" altLang="en-US">
                <a:solidFill>
                  <a:srgbClr val="000000"/>
                </a:solidFill>
                <a:latin typeface="Arial" pitchFamily="34" charset="0"/>
              </a:rPr>
              <a:t>Let’s discuss for a moment The remaining three document binders and their function:</a:t>
            </a:r>
          </a:p>
        </p:txBody>
      </p:sp>
      <p:sp>
        <p:nvSpPr>
          <p:cNvPr id="2" name="Date Placeholder 1"/>
          <p:cNvSpPr>
            <a:spLocks noGrp="1"/>
          </p:cNvSpPr>
          <p:nvPr>
            <p:ph type="dt" idx="10"/>
          </p:nvPr>
        </p:nvSpPr>
        <p:spPr/>
        <p:txBody>
          <a:bodyPr/>
          <a:lstStyle/>
          <a:p>
            <a:r>
              <a:rPr lang="en-US"/>
              <a:t>11/17/2016</a:t>
            </a:r>
          </a:p>
        </p:txBody>
      </p:sp>
    </p:spTree>
    <p:extLst>
      <p:ext uri="{BB962C8B-B14F-4D97-AF65-F5344CB8AC3E}">
        <p14:creationId xmlns:p14="http://schemas.microsoft.com/office/powerpoint/2010/main" val="1503731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lvl1pPr defTabSz="918763" eaLnBrk="0" hangingPunct="0">
              <a:defRPr sz="1200">
                <a:solidFill>
                  <a:schemeClr val="tx1"/>
                </a:solidFill>
                <a:latin typeface="Arial" charset="0"/>
              </a:defRPr>
            </a:lvl1pPr>
            <a:lvl2pPr marL="728782" indent="-280301" defTabSz="918763" eaLnBrk="0" hangingPunct="0">
              <a:defRPr sz="1200">
                <a:solidFill>
                  <a:schemeClr val="tx1"/>
                </a:solidFill>
                <a:latin typeface="Arial" charset="0"/>
              </a:defRPr>
            </a:lvl2pPr>
            <a:lvl3pPr marL="1121202" indent="-224241" defTabSz="918763" eaLnBrk="0" hangingPunct="0">
              <a:defRPr sz="1200">
                <a:solidFill>
                  <a:schemeClr val="tx1"/>
                </a:solidFill>
                <a:latin typeface="Arial" charset="0"/>
              </a:defRPr>
            </a:lvl3pPr>
            <a:lvl4pPr marL="1569684" indent="-224241" defTabSz="918763" eaLnBrk="0" hangingPunct="0">
              <a:defRPr sz="1200">
                <a:solidFill>
                  <a:schemeClr val="tx1"/>
                </a:solidFill>
                <a:latin typeface="Arial" charset="0"/>
              </a:defRPr>
            </a:lvl4pPr>
            <a:lvl5pPr marL="2018167" indent="-224241" defTabSz="918763" eaLnBrk="0" hangingPunct="0">
              <a:defRPr sz="1200">
                <a:solidFill>
                  <a:schemeClr val="tx1"/>
                </a:solidFill>
                <a:latin typeface="Arial" charset="0"/>
              </a:defRPr>
            </a:lvl5pPr>
            <a:lvl6pPr marL="2466648" indent="-224241" defTabSz="918763" eaLnBrk="0" fontAlgn="base" hangingPunct="0">
              <a:spcBef>
                <a:spcPct val="30000"/>
              </a:spcBef>
              <a:spcAft>
                <a:spcPct val="0"/>
              </a:spcAft>
              <a:defRPr sz="1200">
                <a:solidFill>
                  <a:schemeClr val="tx1"/>
                </a:solidFill>
                <a:latin typeface="Arial" charset="0"/>
              </a:defRPr>
            </a:lvl6pPr>
            <a:lvl7pPr marL="2915130" indent="-224241" defTabSz="918763" eaLnBrk="0" fontAlgn="base" hangingPunct="0">
              <a:spcBef>
                <a:spcPct val="30000"/>
              </a:spcBef>
              <a:spcAft>
                <a:spcPct val="0"/>
              </a:spcAft>
              <a:defRPr sz="1200">
                <a:solidFill>
                  <a:schemeClr val="tx1"/>
                </a:solidFill>
                <a:latin typeface="Arial" charset="0"/>
              </a:defRPr>
            </a:lvl7pPr>
            <a:lvl8pPr marL="3363611" indent="-224241" defTabSz="918763" eaLnBrk="0" fontAlgn="base" hangingPunct="0">
              <a:spcBef>
                <a:spcPct val="30000"/>
              </a:spcBef>
              <a:spcAft>
                <a:spcPct val="0"/>
              </a:spcAft>
              <a:defRPr sz="1200">
                <a:solidFill>
                  <a:schemeClr val="tx1"/>
                </a:solidFill>
                <a:latin typeface="Arial" charset="0"/>
              </a:defRPr>
            </a:lvl8pPr>
            <a:lvl9pPr marL="3812092" indent="-224241" defTabSz="918763" eaLnBrk="0" fontAlgn="base" hangingPunct="0">
              <a:spcBef>
                <a:spcPct val="30000"/>
              </a:spcBef>
              <a:spcAft>
                <a:spcPct val="0"/>
              </a:spcAft>
              <a:defRPr sz="1200">
                <a:solidFill>
                  <a:schemeClr val="tx1"/>
                </a:solidFill>
                <a:latin typeface="Arial" charset="0"/>
              </a:defRPr>
            </a:lvl9pPr>
          </a:lstStyle>
          <a:p>
            <a:pPr eaLnBrk="1" hangingPunct="1"/>
            <a:fld id="{6BCFE38A-0CC2-40D1-A8A0-44BA58E040DF}" type="slidenum">
              <a:rPr lang="en-US" altLang="en-US">
                <a:solidFill>
                  <a:prstClr val="black"/>
                </a:solidFill>
              </a:rPr>
              <a:pPr eaLnBrk="1" hangingPunct="1"/>
              <a:t>12</a:t>
            </a:fld>
            <a:endParaRPr lang="en-US" altLang="en-US">
              <a:solidFill>
                <a:prstClr val="black"/>
              </a:solidFill>
            </a:endParaRPr>
          </a:p>
        </p:txBody>
      </p:sp>
      <p:sp>
        <p:nvSpPr>
          <p:cNvPr id="59395" name="Rectangle 2"/>
          <p:cNvSpPr>
            <a:spLocks noGrp="1" noRot="1" noChangeAspect="1" noChangeArrowheads="1" noTextEdit="1"/>
          </p:cNvSpPr>
          <p:nvPr>
            <p:ph type="sldImg"/>
          </p:nvPr>
        </p:nvSpPr>
        <p:spPr>
          <a:xfrm>
            <a:off x="1144588" y="687388"/>
            <a:ext cx="4568825" cy="3427412"/>
          </a:xfrm>
          <a:ln/>
        </p:spPr>
      </p:sp>
      <p:sp>
        <p:nvSpPr>
          <p:cNvPr id="59396" name="Rectangle 3"/>
          <p:cNvSpPr>
            <a:spLocks noGrp="1" noChangeArrowheads="1"/>
          </p:cNvSpPr>
          <p:nvPr>
            <p:ph type="body" idx="1"/>
          </p:nvPr>
        </p:nvSpPr>
        <p:spPr>
          <a:noFill/>
        </p:spPr>
        <p:txBody>
          <a:bodyPr/>
          <a:lstStyle/>
          <a:p>
            <a:pPr eaLnBrk="1" hangingPunct="1"/>
            <a:r>
              <a:rPr lang="en-US" altLang="en-US" b="1"/>
              <a:t>(John Martin – Moderator) 5 minutes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6006D91-B87E-4AC8-AD8F-CA96A40C72B7}" type="slidenum">
              <a:rPr lang="en-US" smtClean="0"/>
              <a:t>13</a:t>
            </a:fld>
            <a:endParaRPr lang="en-US" dirty="0"/>
          </a:p>
        </p:txBody>
      </p:sp>
    </p:spTree>
    <p:extLst>
      <p:ext uri="{BB962C8B-B14F-4D97-AF65-F5344CB8AC3E}">
        <p14:creationId xmlns:p14="http://schemas.microsoft.com/office/powerpoint/2010/main" val="4176774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6006D91-B87E-4AC8-AD8F-CA96A40C72B7}" type="slidenum">
              <a:rPr lang="en-US" smtClean="0"/>
              <a:t>14</a:t>
            </a:fld>
            <a:endParaRPr lang="en-US" dirty="0"/>
          </a:p>
        </p:txBody>
      </p:sp>
    </p:spTree>
    <p:extLst>
      <p:ext uri="{BB962C8B-B14F-4D97-AF65-F5344CB8AC3E}">
        <p14:creationId xmlns:p14="http://schemas.microsoft.com/office/powerpoint/2010/main" val="1757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6006D91-B87E-4AC8-AD8F-CA96A40C72B7}" type="slidenum">
              <a:rPr lang="en-US" smtClean="0"/>
              <a:t>15</a:t>
            </a:fld>
            <a:endParaRPr lang="en-US" dirty="0"/>
          </a:p>
        </p:txBody>
      </p:sp>
    </p:spTree>
    <p:extLst>
      <p:ext uri="{BB962C8B-B14F-4D97-AF65-F5344CB8AC3E}">
        <p14:creationId xmlns:p14="http://schemas.microsoft.com/office/powerpoint/2010/main" val="2674922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lvl1pPr defTabSz="1375600" eaLnBrk="0" hangingPunct="0">
              <a:defRPr sz="1800">
                <a:solidFill>
                  <a:schemeClr val="tx1"/>
                </a:solidFill>
                <a:latin typeface="Arial" charset="0"/>
              </a:defRPr>
            </a:lvl1pPr>
            <a:lvl2pPr marL="1091155" indent="-419675" defTabSz="1375600" eaLnBrk="0" hangingPunct="0">
              <a:defRPr sz="1800">
                <a:solidFill>
                  <a:schemeClr val="tx1"/>
                </a:solidFill>
                <a:latin typeface="Arial" charset="0"/>
              </a:defRPr>
            </a:lvl2pPr>
            <a:lvl3pPr marL="1678698" indent="-335740" defTabSz="1375600" eaLnBrk="0" hangingPunct="0">
              <a:defRPr sz="1800">
                <a:solidFill>
                  <a:schemeClr val="tx1"/>
                </a:solidFill>
                <a:latin typeface="Arial" charset="0"/>
              </a:defRPr>
            </a:lvl3pPr>
            <a:lvl4pPr marL="2350178" indent="-335740" defTabSz="1375600" eaLnBrk="0" hangingPunct="0">
              <a:defRPr sz="1800">
                <a:solidFill>
                  <a:schemeClr val="tx1"/>
                </a:solidFill>
                <a:latin typeface="Arial" charset="0"/>
              </a:defRPr>
            </a:lvl4pPr>
            <a:lvl5pPr marL="3021660" indent="-335740" defTabSz="1375600" eaLnBrk="0" hangingPunct="0">
              <a:defRPr sz="1800">
                <a:solidFill>
                  <a:schemeClr val="tx1"/>
                </a:solidFill>
                <a:latin typeface="Arial" charset="0"/>
              </a:defRPr>
            </a:lvl5pPr>
            <a:lvl6pPr marL="3693140" indent="-335740" defTabSz="1375600" eaLnBrk="0" fontAlgn="base" hangingPunct="0">
              <a:spcBef>
                <a:spcPct val="30000"/>
              </a:spcBef>
              <a:spcAft>
                <a:spcPct val="0"/>
              </a:spcAft>
              <a:defRPr sz="1800">
                <a:solidFill>
                  <a:schemeClr val="tx1"/>
                </a:solidFill>
                <a:latin typeface="Arial" charset="0"/>
              </a:defRPr>
            </a:lvl6pPr>
            <a:lvl7pPr marL="4364620" indent="-335740" defTabSz="1375600" eaLnBrk="0" fontAlgn="base" hangingPunct="0">
              <a:spcBef>
                <a:spcPct val="30000"/>
              </a:spcBef>
              <a:spcAft>
                <a:spcPct val="0"/>
              </a:spcAft>
              <a:defRPr sz="1800">
                <a:solidFill>
                  <a:schemeClr val="tx1"/>
                </a:solidFill>
                <a:latin typeface="Arial" charset="0"/>
              </a:defRPr>
            </a:lvl7pPr>
            <a:lvl8pPr marL="5036099" indent="-335740" defTabSz="1375600" eaLnBrk="0" fontAlgn="base" hangingPunct="0">
              <a:spcBef>
                <a:spcPct val="30000"/>
              </a:spcBef>
              <a:spcAft>
                <a:spcPct val="0"/>
              </a:spcAft>
              <a:defRPr sz="1800">
                <a:solidFill>
                  <a:schemeClr val="tx1"/>
                </a:solidFill>
                <a:latin typeface="Arial" charset="0"/>
              </a:defRPr>
            </a:lvl8pPr>
            <a:lvl9pPr marL="5707579" indent="-335740" defTabSz="1375600" eaLnBrk="0" fontAlgn="base" hangingPunct="0">
              <a:spcBef>
                <a:spcPct val="30000"/>
              </a:spcBef>
              <a:spcAft>
                <a:spcPct val="0"/>
              </a:spcAft>
              <a:defRPr sz="1800">
                <a:solidFill>
                  <a:schemeClr val="tx1"/>
                </a:solidFill>
                <a:latin typeface="Arial" charset="0"/>
              </a:defRPr>
            </a:lvl9pPr>
          </a:lstStyle>
          <a:p>
            <a:pPr eaLnBrk="1" hangingPunct="1"/>
            <a:fld id="{05924E99-0F31-4140-A071-8DC794293361}" type="slidenum">
              <a:rPr lang="en-US" altLang="en-US">
                <a:solidFill>
                  <a:prstClr val="black"/>
                </a:solidFill>
              </a:rPr>
              <a:pPr eaLnBrk="1" hangingPunct="1"/>
              <a:t>20</a:t>
            </a:fld>
            <a:endParaRPr lang="en-US" altLang="en-US">
              <a:solidFill>
                <a:prstClr val="black"/>
              </a:solidFill>
            </a:endParaRPr>
          </a:p>
        </p:txBody>
      </p:sp>
      <p:sp>
        <p:nvSpPr>
          <p:cNvPr id="61443" name="Rectangle 2"/>
          <p:cNvSpPr>
            <a:spLocks noGrp="1" noRot="1" noChangeAspect="1" noChangeArrowheads="1" noTextEdit="1"/>
          </p:cNvSpPr>
          <p:nvPr>
            <p:ph type="sldImg"/>
          </p:nvPr>
        </p:nvSpPr>
        <p:spPr>
          <a:xfrm>
            <a:off x="5053013" y="693738"/>
            <a:ext cx="4616450" cy="3462337"/>
          </a:xfrm>
          <a:ln/>
        </p:spPr>
      </p:sp>
      <p:sp>
        <p:nvSpPr>
          <p:cNvPr id="6144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1375600" eaLnBrk="0" hangingPunct="0">
              <a:defRPr sz="1800">
                <a:solidFill>
                  <a:schemeClr val="tx1"/>
                </a:solidFill>
                <a:latin typeface="Arial" charset="0"/>
              </a:defRPr>
            </a:lvl1pPr>
            <a:lvl2pPr marL="1091155" indent="-419675" defTabSz="1375600" eaLnBrk="0" hangingPunct="0">
              <a:defRPr sz="1800">
                <a:solidFill>
                  <a:schemeClr val="tx1"/>
                </a:solidFill>
                <a:latin typeface="Arial" charset="0"/>
              </a:defRPr>
            </a:lvl2pPr>
            <a:lvl3pPr marL="1678698" indent="-335740" defTabSz="1375600" eaLnBrk="0" hangingPunct="0">
              <a:defRPr sz="1800">
                <a:solidFill>
                  <a:schemeClr val="tx1"/>
                </a:solidFill>
                <a:latin typeface="Arial" charset="0"/>
              </a:defRPr>
            </a:lvl3pPr>
            <a:lvl4pPr marL="2350178" indent="-335740" defTabSz="1375600" eaLnBrk="0" hangingPunct="0">
              <a:defRPr sz="1800">
                <a:solidFill>
                  <a:schemeClr val="tx1"/>
                </a:solidFill>
                <a:latin typeface="Arial" charset="0"/>
              </a:defRPr>
            </a:lvl4pPr>
            <a:lvl5pPr marL="3021660" indent="-335740" defTabSz="1375600" eaLnBrk="0" hangingPunct="0">
              <a:defRPr sz="1800">
                <a:solidFill>
                  <a:schemeClr val="tx1"/>
                </a:solidFill>
                <a:latin typeface="Arial" charset="0"/>
              </a:defRPr>
            </a:lvl5pPr>
            <a:lvl6pPr marL="3693140" indent="-335740" defTabSz="1375600" eaLnBrk="0" fontAlgn="base" hangingPunct="0">
              <a:spcBef>
                <a:spcPct val="30000"/>
              </a:spcBef>
              <a:spcAft>
                <a:spcPct val="0"/>
              </a:spcAft>
              <a:defRPr sz="1800">
                <a:solidFill>
                  <a:schemeClr val="tx1"/>
                </a:solidFill>
                <a:latin typeface="Arial" charset="0"/>
              </a:defRPr>
            </a:lvl6pPr>
            <a:lvl7pPr marL="4364620" indent="-335740" defTabSz="1375600" eaLnBrk="0" fontAlgn="base" hangingPunct="0">
              <a:spcBef>
                <a:spcPct val="30000"/>
              </a:spcBef>
              <a:spcAft>
                <a:spcPct val="0"/>
              </a:spcAft>
              <a:defRPr sz="1800">
                <a:solidFill>
                  <a:schemeClr val="tx1"/>
                </a:solidFill>
                <a:latin typeface="Arial" charset="0"/>
              </a:defRPr>
            </a:lvl7pPr>
            <a:lvl8pPr marL="5036099" indent="-335740" defTabSz="1375600" eaLnBrk="0" fontAlgn="base" hangingPunct="0">
              <a:spcBef>
                <a:spcPct val="30000"/>
              </a:spcBef>
              <a:spcAft>
                <a:spcPct val="0"/>
              </a:spcAft>
              <a:defRPr sz="1800">
                <a:solidFill>
                  <a:schemeClr val="tx1"/>
                </a:solidFill>
                <a:latin typeface="Arial" charset="0"/>
              </a:defRPr>
            </a:lvl8pPr>
            <a:lvl9pPr marL="5707579" indent="-335740" defTabSz="1375600" eaLnBrk="0" fontAlgn="base" hangingPunct="0">
              <a:spcBef>
                <a:spcPct val="30000"/>
              </a:spcBef>
              <a:spcAft>
                <a:spcPct val="0"/>
              </a:spcAft>
              <a:defRPr sz="1800">
                <a:solidFill>
                  <a:schemeClr val="tx1"/>
                </a:solidFill>
                <a:latin typeface="Arial" charset="0"/>
              </a:defRPr>
            </a:lvl9pPr>
          </a:lstStyle>
          <a:p>
            <a:pPr eaLnBrk="1" hangingPunct="1"/>
            <a:fld id="{C883E3D4-8167-496B-852C-09DFB9719348}" type="slidenum">
              <a:rPr lang="en-US" altLang="en-US">
                <a:solidFill>
                  <a:prstClr val="black"/>
                </a:solidFill>
              </a:rPr>
              <a:pPr eaLnBrk="1" hangingPunct="1"/>
              <a:t>21</a:t>
            </a:fld>
            <a:endParaRPr lang="en-US" altLang="en-US">
              <a:solidFill>
                <a:prstClr val="black"/>
              </a:solidFill>
            </a:endParaRPr>
          </a:p>
        </p:txBody>
      </p:sp>
      <p:sp>
        <p:nvSpPr>
          <p:cNvPr id="62467" name="Rectangle 2"/>
          <p:cNvSpPr>
            <a:spLocks noGrp="1" noRot="1" noChangeAspect="1" noChangeArrowheads="1" noTextEdit="1"/>
          </p:cNvSpPr>
          <p:nvPr>
            <p:ph type="sldImg"/>
          </p:nvPr>
        </p:nvSpPr>
        <p:spPr>
          <a:xfrm>
            <a:off x="5053013" y="693738"/>
            <a:ext cx="4616450" cy="3462337"/>
          </a:xfrm>
          <a:ln/>
        </p:spPr>
      </p:sp>
      <p:sp>
        <p:nvSpPr>
          <p:cNvPr id="62468"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1375600" eaLnBrk="0" hangingPunct="0">
              <a:defRPr sz="1800">
                <a:solidFill>
                  <a:schemeClr val="tx1"/>
                </a:solidFill>
                <a:latin typeface="Arial" charset="0"/>
              </a:defRPr>
            </a:lvl1pPr>
            <a:lvl2pPr marL="1091155" indent="-419675" defTabSz="1375600" eaLnBrk="0" hangingPunct="0">
              <a:defRPr sz="1800">
                <a:solidFill>
                  <a:schemeClr val="tx1"/>
                </a:solidFill>
                <a:latin typeface="Arial" charset="0"/>
              </a:defRPr>
            </a:lvl2pPr>
            <a:lvl3pPr marL="1678698" indent="-335740" defTabSz="1375600" eaLnBrk="0" hangingPunct="0">
              <a:defRPr sz="1800">
                <a:solidFill>
                  <a:schemeClr val="tx1"/>
                </a:solidFill>
                <a:latin typeface="Arial" charset="0"/>
              </a:defRPr>
            </a:lvl3pPr>
            <a:lvl4pPr marL="2350178" indent="-335740" defTabSz="1375600" eaLnBrk="0" hangingPunct="0">
              <a:defRPr sz="1800">
                <a:solidFill>
                  <a:schemeClr val="tx1"/>
                </a:solidFill>
                <a:latin typeface="Arial" charset="0"/>
              </a:defRPr>
            </a:lvl4pPr>
            <a:lvl5pPr marL="3021660" indent="-335740" defTabSz="1375600" eaLnBrk="0" hangingPunct="0">
              <a:defRPr sz="1800">
                <a:solidFill>
                  <a:schemeClr val="tx1"/>
                </a:solidFill>
                <a:latin typeface="Arial" charset="0"/>
              </a:defRPr>
            </a:lvl5pPr>
            <a:lvl6pPr marL="3693140" indent="-335740" defTabSz="1375600" eaLnBrk="0" fontAlgn="base" hangingPunct="0">
              <a:spcBef>
                <a:spcPct val="30000"/>
              </a:spcBef>
              <a:spcAft>
                <a:spcPct val="0"/>
              </a:spcAft>
              <a:defRPr sz="1800">
                <a:solidFill>
                  <a:schemeClr val="tx1"/>
                </a:solidFill>
                <a:latin typeface="Arial" charset="0"/>
              </a:defRPr>
            </a:lvl6pPr>
            <a:lvl7pPr marL="4364620" indent="-335740" defTabSz="1375600" eaLnBrk="0" fontAlgn="base" hangingPunct="0">
              <a:spcBef>
                <a:spcPct val="30000"/>
              </a:spcBef>
              <a:spcAft>
                <a:spcPct val="0"/>
              </a:spcAft>
              <a:defRPr sz="1800">
                <a:solidFill>
                  <a:schemeClr val="tx1"/>
                </a:solidFill>
                <a:latin typeface="Arial" charset="0"/>
              </a:defRPr>
            </a:lvl7pPr>
            <a:lvl8pPr marL="5036099" indent="-335740" defTabSz="1375600" eaLnBrk="0" fontAlgn="base" hangingPunct="0">
              <a:spcBef>
                <a:spcPct val="30000"/>
              </a:spcBef>
              <a:spcAft>
                <a:spcPct val="0"/>
              </a:spcAft>
              <a:defRPr sz="1800">
                <a:solidFill>
                  <a:schemeClr val="tx1"/>
                </a:solidFill>
                <a:latin typeface="Arial" charset="0"/>
              </a:defRPr>
            </a:lvl8pPr>
            <a:lvl9pPr marL="5707579" indent="-335740" defTabSz="1375600" eaLnBrk="0" fontAlgn="base" hangingPunct="0">
              <a:spcBef>
                <a:spcPct val="30000"/>
              </a:spcBef>
              <a:spcAft>
                <a:spcPct val="0"/>
              </a:spcAft>
              <a:defRPr sz="1800">
                <a:solidFill>
                  <a:schemeClr val="tx1"/>
                </a:solidFill>
                <a:latin typeface="Arial" charset="0"/>
              </a:defRPr>
            </a:lvl9pPr>
          </a:lstStyle>
          <a:p>
            <a:pPr eaLnBrk="1" hangingPunct="1"/>
            <a:fld id="{C883E3D4-8167-496B-852C-09DFB9719348}" type="slidenum">
              <a:rPr lang="en-US" altLang="en-US">
                <a:solidFill>
                  <a:prstClr val="black"/>
                </a:solidFill>
              </a:rPr>
              <a:pPr eaLnBrk="1" hangingPunct="1"/>
              <a:t>22</a:t>
            </a:fld>
            <a:endParaRPr lang="en-US" altLang="en-US">
              <a:solidFill>
                <a:prstClr val="black"/>
              </a:solidFill>
            </a:endParaRPr>
          </a:p>
        </p:txBody>
      </p:sp>
      <p:sp>
        <p:nvSpPr>
          <p:cNvPr id="62467" name="Rectangle 2"/>
          <p:cNvSpPr>
            <a:spLocks noGrp="1" noRot="1" noChangeAspect="1" noChangeArrowheads="1" noTextEdit="1"/>
          </p:cNvSpPr>
          <p:nvPr>
            <p:ph type="sldImg"/>
          </p:nvPr>
        </p:nvSpPr>
        <p:spPr>
          <a:xfrm>
            <a:off x="5053013" y="693738"/>
            <a:ext cx="4616450" cy="3462337"/>
          </a:xfrm>
          <a:ln/>
        </p:spPr>
      </p:sp>
      <p:sp>
        <p:nvSpPr>
          <p:cNvPr id="62468"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2111282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defTabSz="1375600" eaLnBrk="0" hangingPunct="0">
              <a:defRPr sz="1800">
                <a:solidFill>
                  <a:schemeClr val="tx1"/>
                </a:solidFill>
                <a:latin typeface="Arial" charset="0"/>
              </a:defRPr>
            </a:lvl1pPr>
            <a:lvl2pPr marL="1091155" indent="-419675" defTabSz="1375600" eaLnBrk="0" hangingPunct="0">
              <a:defRPr sz="1800">
                <a:solidFill>
                  <a:schemeClr val="tx1"/>
                </a:solidFill>
                <a:latin typeface="Arial" charset="0"/>
              </a:defRPr>
            </a:lvl2pPr>
            <a:lvl3pPr marL="1678698" indent="-335740" defTabSz="1375600" eaLnBrk="0" hangingPunct="0">
              <a:defRPr sz="1800">
                <a:solidFill>
                  <a:schemeClr val="tx1"/>
                </a:solidFill>
                <a:latin typeface="Arial" charset="0"/>
              </a:defRPr>
            </a:lvl3pPr>
            <a:lvl4pPr marL="2350178" indent="-335740" defTabSz="1375600" eaLnBrk="0" hangingPunct="0">
              <a:defRPr sz="1800">
                <a:solidFill>
                  <a:schemeClr val="tx1"/>
                </a:solidFill>
                <a:latin typeface="Arial" charset="0"/>
              </a:defRPr>
            </a:lvl4pPr>
            <a:lvl5pPr marL="3021660" indent="-335740" defTabSz="1375600" eaLnBrk="0" hangingPunct="0">
              <a:defRPr sz="1800">
                <a:solidFill>
                  <a:schemeClr val="tx1"/>
                </a:solidFill>
                <a:latin typeface="Arial" charset="0"/>
              </a:defRPr>
            </a:lvl5pPr>
            <a:lvl6pPr marL="3693140" indent="-335740" defTabSz="1375600" eaLnBrk="0" fontAlgn="base" hangingPunct="0">
              <a:spcBef>
                <a:spcPct val="30000"/>
              </a:spcBef>
              <a:spcAft>
                <a:spcPct val="0"/>
              </a:spcAft>
              <a:defRPr sz="1800">
                <a:solidFill>
                  <a:schemeClr val="tx1"/>
                </a:solidFill>
                <a:latin typeface="Arial" charset="0"/>
              </a:defRPr>
            </a:lvl6pPr>
            <a:lvl7pPr marL="4364620" indent="-335740" defTabSz="1375600" eaLnBrk="0" fontAlgn="base" hangingPunct="0">
              <a:spcBef>
                <a:spcPct val="30000"/>
              </a:spcBef>
              <a:spcAft>
                <a:spcPct val="0"/>
              </a:spcAft>
              <a:defRPr sz="1800">
                <a:solidFill>
                  <a:schemeClr val="tx1"/>
                </a:solidFill>
                <a:latin typeface="Arial" charset="0"/>
              </a:defRPr>
            </a:lvl7pPr>
            <a:lvl8pPr marL="5036099" indent="-335740" defTabSz="1375600" eaLnBrk="0" fontAlgn="base" hangingPunct="0">
              <a:spcBef>
                <a:spcPct val="30000"/>
              </a:spcBef>
              <a:spcAft>
                <a:spcPct val="0"/>
              </a:spcAft>
              <a:defRPr sz="1800">
                <a:solidFill>
                  <a:schemeClr val="tx1"/>
                </a:solidFill>
                <a:latin typeface="Arial" charset="0"/>
              </a:defRPr>
            </a:lvl8pPr>
            <a:lvl9pPr marL="5707579" indent="-335740" defTabSz="1375600" eaLnBrk="0" fontAlgn="base" hangingPunct="0">
              <a:spcBef>
                <a:spcPct val="30000"/>
              </a:spcBef>
              <a:spcAft>
                <a:spcPct val="0"/>
              </a:spcAft>
              <a:defRPr sz="1800">
                <a:solidFill>
                  <a:schemeClr val="tx1"/>
                </a:solidFill>
                <a:latin typeface="Arial" charset="0"/>
              </a:defRPr>
            </a:lvl9pPr>
          </a:lstStyle>
          <a:p>
            <a:pPr eaLnBrk="1" hangingPunct="1"/>
            <a:fld id="{DBA5FE9B-9081-407A-9A38-C3E0971C5954}" type="slidenum">
              <a:rPr lang="en-US" altLang="en-US">
                <a:solidFill>
                  <a:prstClr val="black"/>
                </a:solidFill>
              </a:rPr>
              <a:pPr eaLnBrk="1" hangingPunct="1"/>
              <a:t>23</a:t>
            </a:fld>
            <a:endParaRPr lang="en-US" altLang="en-US">
              <a:solidFill>
                <a:prstClr val="black"/>
              </a:solidFill>
            </a:endParaRPr>
          </a:p>
        </p:txBody>
      </p:sp>
      <p:sp>
        <p:nvSpPr>
          <p:cNvPr id="64515" name="Rectangle 2"/>
          <p:cNvSpPr>
            <a:spLocks noGrp="1" noRot="1" noChangeAspect="1" noChangeArrowheads="1" noTextEdit="1"/>
          </p:cNvSpPr>
          <p:nvPr>
            <p:ph type="sldImg"/>
          </p:nvPr>
        </p:nvSpPr>
        <p:spPr>
          <a:xfrm>
            <a:off x="5053013" y="693738"/>
            <a:ext cx="4616450" cy="3462337"/>
          </a:xfrm>
          <a:ln/>
        </p:spPr>
      </p:sp>
      <p:sp>
        <p:nvSpPr>
          <p:cNvPr id="64516"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defTabSz="918763" eaLnBrk="0" hangingPunct="0">
              <a:defRPr sz="1200">
                <a:solidFill>
                  <a:schemeClr val="tx1"/>
                </a:solidFill>
                <a:latin typeface="Arial" charset="0"/>
              </a:defRPr>
            </a:lvl1pPr>
            <a:lvl2pPr marL="728782" indent="-280301" defTabSz="918763" eaLnBrk="0" hangingPunct="0">
              <a:defRPr sz="1200">
                <a:solidFill>
                  <a:schemeClr val="tx1"/>
                </a:solidFill>
                <a:latin typeface="Arial" charset="0"/>
              </a:defRPr>
            </a:lvl2pPr>
            <a:lvl3pPr marL="1121202" indent="-224241" defTabSz="918763" eaLnBrk="0" hangingPunct="0">
              <a:defRPr sz="1200">
                <a:solidFill>
                  <a:schemeClr val="tx1"/>
                </a:solidFill>
                <a:latin typeface="Arial" charset="0"/>
              </a:defRPr>
            </a:lvl3pPr>
            <a:lvl4pPr marL="1569684" indent="-224241" defTabSz="918763" eaLnBrk="0" hangingPunct="0">
              <a:defRPr sz="1200">
                <a:solidFill>
                  <a:schemeClr val="tx1"/>
                </a:solidFill>
                <a:latin typeface="Arial" charset="0"/>
              </a:defRPr>
            </a:lvl4pPr>
            <a:lvl5pPr marL="2018167" indent="-224241" defTabSz="918763" eaLnBrk="0" hangingPunct="0">
              <a:defRPr sz="1200">
                <a:solidFill>
                  <a:schemeClr val="tx1"/>
                </a:solidFill>
                <a:latin typeface="Arial" charset="0"/>
              </a:defRPr>
            </a:lvl5pPr>
            <a:lvl6pPr marL="2466648" indent="-224241" defTabSz="918763" eaLnBrk="0" fontAlgn="base" hangingPunct="0">
              <a:spcBef>
                <a:spcPct val="30000"/>
              </a:spcBef>
              <a:spcAft>
                <a:spcPct val="0"/>
              </a:spcAft>
              <a:defRPr sz="1200">
                <a:solidFill>
                  <a:schemeClr val="tx1"/>
                </a:solidFill>
                <a:latin typeface="Arial" charset="0"/>
              </a:defRPr>
            </a:lvl6pPr>
            <a:lvl7pPr marL="2915130" indent="-224241" defTabSz="918763" eaLnBrk="0" fontAlgn="base" hangingPunct="0">
              <a:spcBef>
                <a:spcPct val="30000"/>
              </a:spcBef>
              <a:spcAft>
                <a:spcPct val="0"/>
              </a:spcAft>
              <a:defRPr sz="1200">
                <a:solidFill>
                  <a:schemeClr val="tx1"/>
                </a:solidFill>
                <a:latin typeface="Arial" charset="0"/>
              </a:defRPr>
            </a:lvl7pPr>
            <a:lvl8pPr marL="3363611" indent="-224241" defTabSz="918763" eaLnBrk="0" fontAlgn="base" hangingPunct="0">
              <a:spcBef>
                <a:spcPct val="30000"/>
              </a:spcBef>
              <a:spcAft>
                <a:spcPct val="0"/>
              </a:spcAft>
              <a:defRPr sz="1200">
                <a:solidFill>
                  <a:schemeClr val="tx1"/>
                </a:solidFill>
                <a:latin typeface="Arial" charset="0"/>
              </a:defRPr>
            </a:lvl8pPr>
            <a:lvl9pPr marL="3812092" indent="-224241" defTabSz="918763" eaLnBrk="0" fontAlgn="base" hangingPunct="0">
              <a:spcBef>
                <a:spcPct val="30000"/>
              </a:spcBef>
              <a:spcAft>
                <a:spcPct val="0"/>
              </a:spcAft>
              <a:defRPr sz="1200">
                <a:solidFill>
                  <a:schemeClr val="tx1"/>
                </a:solidFill>
                <a:latin typeface="Arial" charset="0"/>
              </a:defRPr>
            </a:lvl9pPr>
          </a:lstStyle>
          <a:p>
            <a:pPr eaLnBrk="1" hangingPunct="1"/>
            <a:fld id="{3469C879-E083-4DF2-A461-70FAB7DD5298}" type="slidenum">
              <a:rPr lang="en-US" altLang="en-US">
                <a:solidFill>
                  <a:prstClr val="black"/>
                </a:solidFill>
              </a:rPr>
              <a:pPr eaLnBrk="1" hangingPunct="1"/>
              <a:t>28</a:t>
            </a:fld>
            <a:endParaRPr lang="en-US" altLang="en-US">
              <a:solidFill>
                <a:prstClr val="black"/>
              </a:solidFill>
            </a:endParaRPr>
          </a:p>
        </p:txBody>
      </p:sp>
      <p:sp>
        <p:nvSpPr>
          <p:cNvPr id="69635" name="Rectangle 2"/>
          <p:cNvSpPr>
            <a:spLocks noGrp="1" noRot="1" noChangeAspect="1" noChangeArrowheads="1" noTextEdit="1"/>
          </p:cNvSpPr>
          <p:nvPr>
            <p:ph type="sldImg"/>
          </p:nvPr>
        </p:nvSpPr>
        <p:spPr>
          <a:xfrm>
            <a:off x="1144588" y="687388"/>
            <a:ext cx="4568825" cy="3427412"/>
          </a:xfrm>
          <a:ln/>
        </p:spPr>
      </p:sp>
      <p:sp>
        <p:nvSpPr>
          <p:cNvPr id="69636"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Handful of calls from folks who asked County of Orange: “How did you make RMV do what they did so well in </a:t>
            </a:r>
            <a:r>
              <a:rPr lang="en-US" dirty="0" err="1"/>
              <a:t>Ladera</a:t>
            </a:r>
            <a:r>
              <a:rPr lang="en-US" dirty="0"/>
              <a:t>?”.  County had them call me, and I told them it was (A) Design Review, and (B) Pre-Approved ADS so that we didn’t have to fight the standards when a project was in plan-check</a:t>
            </a:r>
          </a:p>
        </p:txBody>
      </p:sp>
      <p:sp>
        <p:nvSpPr>
          <p:cNvPr id="4" name="Slide Number Placeholder 3"/>
          <p:cNvSpPr>
            <a:spLocks noGrp="1"/>
          </p:cNvSpPr>
          <p:nvPr>
            <p:ph type="sldNum" sz="quarter" idx="5"/>
          </p:nvPr>
        </p:nvSpPr>
        <p:spPr/>
        <p:txBody>
          <a:bodyPr/>
          <a:lstStyle/>
          <a:p>
            <a:fld id="{A1076F65-8959-7C48-8291-D78C11ED154C}" type="slidenum">
              <a:rPr lang="en-US" smtClean="0"/>
              <a:t>29</a:t>
            </a:fld>
            <a:endParaRPr lang="en-US"/>
          </a:p>
        </p:txBody>
      </p:sp>
    </p:spTree>
    <p:extLst>
      <p:ext uri="{BB962C8B-B14F-4D97-AF65-F5344CB8AC3E}">
        <p14:creationId xmlns:p14="http://schemas.microsoft.com/office/powerpoint/2010/main" val="3150373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defTabSz="918763" eaLnBrk="0" hangingPunct="0">
              <a:defRPr sz="1200">
                <a:solidFill>
                  <a:schemeClr val="tx1"/>
                </a:solidFill>
                <a:latin typeface="Arial" charset="0"/>
              </a:defRPr>
            </a:lvl1pPr>
            <a:lvl2pPr marL="728782" indent="-280301" defTabSz="918763" eaLnBrk="0" hangingPunct="0">
              <a:defRPr sz="1200">
                <a:solidFill>
                  <a:schemeClr val="tx1"/>
                </a:solidFill>
                <a:latin typeface="Arial" charset="0"/>
              </a:defRPr>
            </a:lvl2pPr>
            <a:lvl3pPr marL="1121202" indent="-224241" defTabSz="918763" eaLnBrk="0" hangingPunct="0">
              <a:defRPr sz="1200">
                <a:solidFill>
                  <a:schemeClr val="tx1"/>
                </a:solidFill>
                <a:latin typeface="Arial" charset="0"/>
              </a:defRPr>
            </a:lvl3pPr>
            <a:lvl4pPr marL="1569684" indent="-224241" defTabSz="918763" eaLnBrk="0" hangingPunct="0">
              <a:defRPr sz="1200">
                <a:solidFill>
                  <a:schemeClr val="tx1"/>
                </a:solidFill>
                <a:latin typeface="Arial" charset="0"/>
              </a:defRPr>
            </a:lvl4pPr>
            <a:lvl5pPr marL="2018167" indent="-224241" defTabSz="918763" eaLnBrk="0" hangingPunct="0">
              <a:defRPr sz="1200">
                <a:solidFill>
                  <a:schemeClr val="tx1"/>
                </a:solidFill>
                <a:latin typeface="Arial" charset="0"/>
              </a:defRPr>
            </a:lvl5pPr>
            <a:lvl6pPr marL="2466648" indent="-224241" defTabSz="918763" eaLnBrk="0" fontAlgn="base" hangingPunct="0">
              <a:spcBef>
                <a:spcPct val="30000"/>
              </a:spcBef>
              <a:spcAft>
                <a:spcPct val="0"/>
              </a:spcAft>
              <a:defRPr sz="1200">
                <a:solidFill>
                  <a:schemeClr val="tx1"/>
                </a:solidFill>
                <a:latin typeface="Arial" charset="0"/>
              </a:defRPr>
            </a:lvl6pPr>
            <a:lvl7pPr marL="2915130" indent="-224241" defTabSz="918763" eaLnBrk="0" fontAlgn="base" hangingPunct="0">
              <a:spcBef>
                <a:spcPct val="30000"/>
              </a:spcBef>
              <a:spcAft>
                <a:spcPct val="0"/>
              </a:spcAft>
              <a:defRPr sz="1200">
                <a:solidFill>
                  <a:schemeClr val="tx1"/>
                </a:solidFill>
                <a:latin typeface="Arial" charset="0"/>
              </a:defRPr>
            </a:lvl7pPr>
            <a:lvl8pPr marL="3363611" indent="-224241" defTabSz="918763" eaLnBrk="0" fontAlgn="base" hangingPunct="0">
              <a:spcBef>
                <a:spcPct val="30000"/>
              </a:spcBef>
              <a:spcAft>
                <a:spcPct val="0"/>
              </a:spcAft>
              <a:defRPr sz="1200">
                <a:solidFill>
                  <a:schemeClr val="tx1"/>
                </a:solidFill>
                <a:latin typeface="Arial" charset="0"/>
              </a:defRPr>
            </a:lvl8pPr>
            <a:lvl9pPr marL="3812092" indent="-224241" defTabSz="918763" eaLnBrk="0" fontAlgn="base" hangingPunct="0">
              <a:spcBef>
                <a:spcPct val="30000"/>
              </a:spcBef>
              <a:spcAft>
                <a:spcPct val="0"/>
              </a:spcAft>
              <a:defRPr sz="1200">
                <a:solidFill>
                  <a:schemeClr val="tx1"/>
                </a:solidFill>
                <a:latin typeface="Arial" charset="0"/>
              </a:defRPr>
            </a:lvl9pPr>
          </a:lstStyle>
          <a:p>
            <a:pPr eaLnBrk="1" hangingPunct="1"/>
            <a:fld id="{063696DD-2352-48C5-B43A-8E878FBA7C10}" type="slidenum">
              <a:rPr lang="en-US" altLang="en-US">
                <a:solidFill>
                  <a:prstClr val="black"/>
                </a:solidFill>
              </a:rPr>
              <a:pPr eaLnBrk="1" hangingPunct="1"/>
              <a:t>31</a:t>
            </a:fld>
            <a:endParaRPr lang="en-US" altLang="en-US">
              <a:solidFill>
                <a:prstClr val="black"/>
              </a:solidFill>
            </a:endParaRPr>
          </a:p>
        </p:txBody>
      </p:sp>
      <p:sp>
        <p:nvSpPr>
          <p:cNvPr id="67587" name="Rectangle 2"/>
          <p:cNvSpPr>
            <a:spLocks noGrp="1" noRot="1" noChangeAspect="1" noChangeArrowheads="1" noTextEdit="1"/>
          </p:cNvSpPr>
          <p:nvPr>
            <p:ph type="sldImg"/>
          </p:nvPr>
        </p:nvSpPr>
        <p:spPr>
          <a:xfrm>
            <a:off x="1160463" y="687388"/>
            <a:ext cx="4465637" cy="3351212"/>
          </a:xfrm>
          <a:ln/>
        </p:spPr>
      </p:sp>
      <p:sp>
        <p:nvSpPr>
          <p:cNvPr id="67588" name="Rectangle 3"/>
          <p:cNvSpPr>
            <a:spLocks noGrp="1" noChangeArrowheads="1"/>
          </p:cNvSpPr>
          <p:nvPr>
            <p:ph type="body" idx="1"/>
          </p:nvPr>
        </p:nvSpPr>
        <p:spPr>
          <a:xfrm>
            <a:off x="914636" y="4342162"/>
            <a:ext cx="5028732" cy="4114385"/>
          </a:xfrm>
          <a:noFill/>
        </p:spPr>
        <p:txBody>
          <a:bodyPr lIns="86866" tIns="43432" rIns="86866" bIns="43432"/>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eaLnBrk="0" hangingPunct="0">
              <a:defRPr sz="2500" b="1">
                <a:solidFill>
                  <a:schemeClr val="tx1"/>
                </a:solidFill>
                <a:latin typeface="Arial" pitchFamily="34" charset="0"/>
              </a:defRPr>
            </a:lvl1pPr>
            <a:lvl2pPr marL="772593" indent="-297152" eaLnBrk="0" hangingPunct="0">
              <a:defRPr sz="2500" b="1">
                <a:solidFill>
                  <a:schemeClr val="tx1"/>
                </a:solidFill>
                <a:latin typeface="Arial" pitchFamily="34" charset="0"/>
              </a:defRPr>
            </a:lvl2pPr>
            <a:lvl3pPr marL="1188605" indent="-237720" eaLnBrk="0" hangingPunct="0">
              <a:defRPr sz="2500" b="1">
                <a:solidFill>
                  <a:schemeClr val="tx1"/>
                </a:solidFill>
                <a:latin typeface="Arial" pitchFamily="34" charset="0"/>
              </a:defRPr>
            </a:lvl3pPr>
            <a:lvl4pPr marL="1664048" indent="-237720" eaLnBrk="0" hangingPunct="0">
              <a:defRPr sz="2500" b="1">
                <a:solidFill>
                  <a:schemeClr val="tx1"/>
                </a:solidFill>
                <a:latin typeface="Arial" pitchFamily="34" charset="0"/>
              </a:defRPr>
            </a:lvl4pPr>
            <a:lvl5pPr marL="2139488" indent="-237720" eaLnBrk="0" hangingPunct="0">
              <a:defRPr sz="2500" b="1">
                <a:solidFill>
                  <a:schemeClr val="tx1"/>
                </a:solidFill>
                <a:latin typeface="Arial" pitchFamily="34" charset="0"/>
              </a:defRPr>
            </a:lvl5pPr>
            <a:lvl6pPr marL="2614930" indent="-237720" eaLnBrk="0" fontAlgn="base" hangingPunct="0">
              <a:spcBef>
                <a:spcPct val="0"/>
              </a:spcBef>
              <a:spcAft>
                <a:spcPct val="0"/>
              </a:spcAft>
              <a:defRPr sz="2500" b="1">
                <a:solidFill>
                  <a:schemeClr val="tx1"/>
                </a:solidFill>
                <a:latin typeface="Arial" pitchFamily="34" charset="0"/>
              </a:defRPr>
            </a:lvl6pPr>
            <a:lvl7pPr marL="3090373" indent="-237720" eaLnBrk="0" fontAlgn="base" hangingPunct="0">
              <a:spcBef>
                <a:spcPct val="0"/>
              </a:spcBef>
              <a:spcAft>
                <a:spcPct val="0"/>
              </a:spcAft>
              <a:defRPr sz="2500" b="1">
                <a:solidFill>
                  <a:schemeClr val="tx1"/>
                </a:solidFill>
                <a:latin typeface="Arial" pitchFamily="34" charset="0"/>
              </a:defRPr>
            </a:lvl7pPr>
            <a:lvl8pPr marL="3565814" indent="-237720" eaLnBrk="0" fontAlgn="base" hangingPunct="0">
              <a:spcBef>
                <a:spcPct val="0"/>
              </a:spcBef>
              <a:spcAft>
                <a:spcPct val="0"/>
              </a:spcAft>
              <a:defRPr sz="2500" b="1">
                <a:solidFill>
                  <a:schemeClr val="tx1"/>
                </a:solidFill>
                <a:latin typeface="Arial" pitchFamily="34" charset="0"/>
              </a:defRPr>
            </a:lvl8pPr>
            <a:lvl9pPr marL="4041258" indent="-237720" eaLnBrk="0" fontAlgn="base" hangingPunct="0">
              <a:spcBef>
                <a:spcPct val="0"/>
              </a:spcBef>
              <a:spcAft>
                <a:spcPct val="0"/>
              </a:spcAft>
              <a:defRPr sz="2500" b="1">
                <a:solidFill>
                  <a:schemeClr val="tx1"/>
                </a:solidFill>
                <a:latin typeface="Arial" pitchFamily="34" charset="0"/>
              </a:defRPr>
            </a:lvl9pPr>
          </a:lstStyle>
          <a:p>
            <a:pPr eaLnBrk="1" hangingPunct="1"/>
            <a:fld id="{046F22F3-6E29-4250-960A-2D2AEF0E3387}" type="slidenum">
              <a:rPr lang="en-US" sz="1200" b="0">
                <a:solidFill>
                  <a:prstClr val="black"/>
                </a:solidFill>
              </a:rPr>
              <a:pPr eaLnBrk="1" hangingPunct="1"/>
              <a:t>43</a:t>
            </a:fld>
            <a:endParaRPr lang="en-US" sz="1200" b="0">
              <a:solidFill>
                <a:prstClr val="black"/>
              </a:solidFill>
            </a:endParaRPr>
          </a:p>
        </p:txBody>
      </p:sp>
      <p:sp>
        <p:nvSpPr>
          <p:cNvPr id="70659" name="Rectangle 2"/>
          <p:cNvSpPr>
            <a:spLocks noGrp="1" noRot="1" noChangeAspect="1" noChangeArrowheads="1" noTextEdit="1"/>
          </p:cNvSpPr>
          <p:nvPr>
            <p:ph type="sldImg"/>
          </p:nvPr>
        </p:nvSpPr>
        <p:spPr>
          <a:xfrm>
            <a:off x="5051425" y="692150"/>
            <a:ext cx="4619625" cy="3463925"/>
          </a:xfrm>
          <a:ln/>
        </p:spPr>
      </p:sp>
      <p:sp>
        <p:nvSpPr>
          <p:cNvPr id="70660" name="Rectangle 3"/>
          <p:cNvSpPr>
            <a:spLocks noGrp="1" noChangeArrowheads="1"/>
          </p:cNvSpPr>
          <p:nvPr>
            <p:ph type="body" idx="1"/>
          </p:nvPr>
        </p:nvSpPr>
        <p:spPr>
          <a:noFill/>
        </p:spPr>
        <p:txBody>
          <a:bodyPr/>
          <a:lstStyle/>
          <a:p>
            <a:pPr eaLnBrk="1" hangingPunct="1"/>
            <a:r>
              <a:rPr lang="en-US" dirty="0">
                <a:latin typeface="Arial" pitchFamily="34" charset="0"/>
              </a:rPr>
              <a:t>75% Dedicated to permanent Open Space to be managed in perpetuity by a non-profit </a:t>
            </a:r>
            <a:r>
              <a:rPr lang="en-US">
                <a:latin typeface="Arial" pitchFamily="34" charset="0"/>
              </a:rPr>
              <a:t>land conservanc</a:t>
            </a:r>
            <a:endParaRPr lang="en-US" dirty="0">
              <a:latin typeface="Arial"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way that RMV takes care of the land is the through a private, non-profit entity that manages the ¾ of the remaining ranchland protected as permanent open space, including cattle grazing.</a:t>
            </a:r>
          </a:p>
        </p:txBody>
      </p:sp>
      <p:sp>
        <p:nvSpPr>
          <p:cNvPr id="4" name="Slide Number Placeholder 3"/>
          <p:cNvSpPr>
            <a:spLocks noGrp="1"/>
          </p:cNvSpPr>
          <p:nvPr>
            <p:ph type="sldNum" sz="quarter" idx="5"/>
          </p:nvPr>
        </p:nvSpPr>
        <p:spPr/>
        <p:txBody>
          <a:bodyPr/>
          <a:lstStyle/>
          <a:p>
            <a:fld id="{D056E7B9-59E3-4BB9-ABBA-BF7717644C2B}" type="slidenum">
              <a:rPr lang="en-US" smtClean="0"/>
              <a:t>44</a:t>
            </a:fld>
            <a:endParaRPr lang="en-US" dirty="0"/>
          </a:p>
        </p:txBody>
      </p:sp>
    </p:spTree>
    <p:extLst>
      <p:ext uri="{BB962C8B-B14F-4D97-AF65-F5344CB8AC3E}">
        <p14:creationId xmlns:p14="http://schemas.microsoft.com/office/powerpoint/2010/main" val="19006864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lot has changed in the 15 years or so since RMV and the County worked together to create Ladera Ranch … here’s a brief summary of some of the key changes</a:t>
            </a:r>
          </a:p>
        </p:txBody>
      </p:sp>
      <p:sp>
        <p:nvSpPr>
          <p:cNvPr id="4" name="Slide Number Placeholder 3"/>
          <p:cNvSpPr>
            <a:spLocks noGrp="1"/>
          </p:cNvSpPr>
          <p:nvPr>
            <p:ph type="sldNum" sz="quarter" idx="5"/>
          </p:nvPr>
        </p:nvSpPr>
        <p:spPr/>
        <p:txBody>
          <a:bodyPr/>
          <a:lstStyle/>
          <a:p>
            <a:fld id="{A1076F65-8959-7C48-8291-D78C11ED154C}" type="slidenum">
              <a:rPr lang="en-US" smtClean="0"/>
              <a:t>45</a:t>
            </a:fld>
            <a:endParaRPr lang="en-US"/>
          </a:p>
        </p:txBody>
      </p:sp>
    </p:spTree>
    <p:extLst>
      <p:ext uri="{BB962C8B-B14F-4D97-AF65-F5344CB8AC3E}">
        <p14:creationId xmlns:p14="http://schemas.microsoft.com/office/powerpoint/2010/main" val="3054934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42927" indent="-285741" eaLnBrk="0" hangingPunct="0">
              <a:defRPr sz="2400">
                <a:solidFill>
                  <a:schemeClr val="tx1"/>
                </a:solidFill>
                <a:latin typeface="Times New Roman" pitchFamily="18" charset="0"/>
              </a:defRPr>
            </a:lvl2pPr>
            <a:lvl3pPr marL="1142965" indent="-228593" eaLnBrk="0" hangingPunct="0">
              <a:defRPr sz="2400">
                <a:solidFill>
                  <a:schemeClr val="tx1"/>
                </a:solidFill>
                <a:latin typeface="Times New Roman" pitchFamily="18" charset="0"/>
              </a:defRPr>
            </a:lvl3pPr>
            <a:lvl4pPr marL="1600150" indent="-228593" eaLnBrk="0" hangingPunct="0">
              <a:defRPr sz="2400">
                <a:solidFill>
                  <a:schemeClr val="tx1"/>
                </a:solidFill>
                <a:latin typeface="Times New Roman" pitchFamily="18" charset="0"/>
              </a:defRPr>
            </a:lvl4pPr>
            <a:lvl5pPr marL="2057336" indent="-228593" eaLnBrk="0" hangingPunct="0">
              <a:defRPr sz="2400">
                <a:solidFill>
                  <a:schemeClr val="tx1"/>
                </a:solidFill>
                <a:latin typeface="Times New Roman" pitchFamily="18" charset="0"/>
              </a:defRPr>
            </a:lvl5pPr>
            <a:lvl6pPr marL="2514522" indent="-228593" eaLnBrk="0" fontAlgn="base" hangingPunct="0">
              <a:spcBef>
                <a:spcPct val="0"/>
              </a:spcBef>
              <a:spcAft>
                <a:spcPct val="0"/>
              </a:spcAft>
              <a:defRPr sz="2400">
                <a:solidFill>
                  <a:schemeClr val="tx1"/>
                </a:solidFill>
                <a:latin typeface="Times New Roman" pitchFamily="18" charset="0"/>
              </a:defRPr>
            </a:lvl6pPr>
            <a:lvl7pPr marL="2971708" indent="-228593" eaLnBrk="0" fontAlgn="base" hangingPunct="0">
              <a:spcBef>
                <a:spcPct val="0"/>
              </a:spcBef>
              <a:spcAft>
                <a:spcPct val="0"/>
              </a:spcAft>
              <a:defRPr sz="2400">
                <a:solidFill>
                  <a:schemeClr val="tx1"/>
                </a:solidFill>
                <a:latin typeface="Times New Roman" pitchFamily="18" charset="0"/>
              </a:defRPr>
            </a:lvl7pPr>
            <a:lvl8pPr marL="3428894" indent="-228593" eaLnBrk="0" fontAlgn="base" hangingPunct="0">
              <a:spcBef>
                <a:spcPct val="0"/>
              </a:spcBef>
              <a:spcAft>
                <a:spcPct val="0"/>
              </a:spcAft>
              <a:defRPr sz="2400">
                <a:solidFill>
                  <a:schemeClr val="tx1"/>
                </a:solidFill>
                <a:latin typeface="Times New Roman" pitchFamily="18" charset="0"/>
              </a:defRPr>
            </a:lvl8pPr>
            <a:lvl9pPr marL="3886079" indent="-228593" eaLnBrk="0" fontAlgn="base" hangingPunct="0">
              <a:spcBef>
                <a:spcPct val="0"/>
              </a:spcBef>
              <a:spcAft>
                <a:spcPct val="0"/>
              </a:spcAft>
              <a:defRPr sz="2400">
                <a:solidFill>
                  <a:schemeClr val="tx1"/>
                </a:solidFill>
                <a:latin typeface="Times New Roman" pitchFamily="18" charset="0"/>
              </a:defRPr>
            </a:lvl9pPr>
          </a:lstStyle>
          <a:p>
            <a:fld id="{87E43E2E-23FA-4452-B8EE-EDDD62D34AE6}" type="slidenum">
              <a:rPr lang="en-US" altLang="en-US" sz="1200">
                <a:latin typeface="Times" pitchFamily="18" charset="0"/>
              </a:rPr>
              <a:pPr/>
              <a:t>46</a:t>
            </a:fld>
            <a:endParaRPr lang="en-US" altLang="en-US" sz="1200" dirty="0">
              <a:latin typeface="Times" pitchFamily="18" charset="0"/>
            </a:endParaRPr>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buClr>
                <a:schemeClr val="tx1"/>
              </a:buClr>
            </a:pPr>
            <a:r>
              <a:rPr lang="en-US" altLang="en-US" b="1" dirty="0">
                <a:latin typeface="Arial" pitchFamily="34" charset="0"/>
              </a:rPr>
              <a:t>In 2004 both RMV and the County felt it was important to establish a consistent, long-term process that will withstand changing staff … both at County and on behalf of applicants</a:t>
            </a:r>
          </a:p>
        </p:txBody>
      </p:sp>
      <p:sp>
        <p:nvSpPr>
          <p:cNvPr id="2" name="Date Placeholder 1"/>
          <p:cNvSpPr>
            <a:spLocks noGrp="1"/>
          </p:cNvSpPr>
          <p:nvPr>
            <p:ph type="dt" idx="10"/>
          </p:nvPr>
        </p:nvSpPr>
        <p:spPr/>
        <p:txBody>
          <a:bodyPr/>
          <a:lstStyle/>
          <a:p>
            <a:r>
              <a:rPr lang="en-US"/>
              <a:t>11/17/2016</a:t>
            </a:r>
          </a:p>
        </p:txBody>
      </p:sp>
    </p:spTree>
    <p:extLst>
      <p:ext uri="{BB962C8B-B14F-4D97-AF65-F5344CB8AC3E}">
        <p14:creationId xmlns:p14="http://schemas.microsoft.com/office/powerpoint/2010/main" val="19403938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42927" indent="-285741" eaLnBrk="0" hangingPunct="0">
              <a:defRPr sz="2400">
                <a:solidFill>
                  <a:schemeClr val="tx1"/>
                </a:solidFill>
                <a:latin typeface="Times New Roman" pitchFamily="18" charset="0"/>
              </a:defRPr>
            </a:lvl2pPr>
            <a:lvl3pPr marL="1142965" indent="-228593" eaLnBrk="0" hangingPunct="0">
              <a:defRPr sz="2400">
                <a:solidFill>
                  <a:schemeClr val="tx1"/>
                </a:solidFill>
                <a:latin typeface="Times New Roman" pitchFamily="18" charset="0"/>
              </a:defRPr>
            </a:lvl3pPr>
            <a:lvl4pPr marL="1600150" indent="-228593" eaLnBrk="0" hangingPunct="0">
              <a:defRPr sz="2400">
                <a:solidFill>
                  <a:schemeClr val="tx1"/>
                </a:solidFill>
                <a:latin typeface="Times New Roman" pitchFamily="18" charset="0"/>
              </a:defRPr>
            </a:lvl4pPr>
            <a:lvl5pPr marL="2057336" indent="-228593" eaLnBrk="0" hangingPunct="0">
              <a:defRPr sz="2400">
                <a:solidFill>
                  <a:schemeClr val="tx1"/>
                </a:solidFill>
                <a:latin typeface="Times New Roman" pitchFamily="18" charset="0"/>
              </a:defRPr>
            </a:lvl5pPr>
            <a:lvl6pPr marL="2514522" indent="-228593" eaLnBrk="0" fontAlgn="base" hangingPunct="0">
              <a:spcBef>
                <a:spcPct val="0"/>
              </a:spcBef>
              <a:spcAft>
                <a:spcPct val="0"/>
              </a:spcAft>
              <a:defRPr sz="2400">
                <a:solidFill>
                  <a:schemeClr val="tx1"/>
                </a:solidFill>
                <a:latin typeface="Times New Roman" pitchFamily="18" charset="0"/>
              </a:defRPr>
            </a:lvl6pPr>
            <a:lvl7pPr marL="2971708" indent="-228593" eaLnBrk="0" fontAlgn="base" hangingPunct="0">
              <a:spcBef>
                <a:spcPct val="0"/>
              </a:spcBef>
              <a:spcAft>
                <a:spcPct val="0"/>
              </a:spcAft>
              <a:defRPr sz="2400">
                <a:solidFill>
                  <a:schemeClr val="tx1"/>
                </a:solidFill>
                <a:latin typeface="Times New Roman" pitchFamily="18" charset="0"/>
              </a:defRPr>
            </a:lvl7pPr>
            <a:lvl8pPr marL="3428894" indent="-228593" eaLnBrk="0" fontAlgn="base" hangingPunct="0">
              <a:spcBef>
                <a:spcPct val="0"/>
              </a:spcBef>
              <a:spcAft>
                <a:spcPct val="0"/>
              </a:spcAft>
              <a:defRPr sz="2400">
                <a:solidFill>
                  <a:schemeClr val="tx1"/>
                </a:solidFill>
                <a:latin typeface="Times New Roman" pitchFamily="18" charset="0"/>
              </a:defRPr>
            </a:lvl8pPr>
            <a:lvl9pPr marL="3886079" indent="-228593" eaLnBrk="0" fontAlgn="base" hangingPunct="0">
              <a:spcBef>
                <a:spcPct val="0"/>
              </a:spcBef>
              <a:spcAft>
                <a:spcPct val="0"/>
              </a:spcAft>
              <a:defRPr sz="2400">
                <a:solidFill>
                  <a:schemeClr val="tx1"/>
                </a:solidFill>
                <a:latin typeface="Times New Roman" pitchFamily="18" charset="0"/>
              </a:defRPr>
            </a:lvl9pPr>
          </a:lstStyle>
          <a:p>
            <a:fld id="{58DB8900-3950-417D-9478-87631BF90528}" type="slidenum">
              <a:rPr lang="en-US" altLang="en-US" sz="1200">
                <a:latin typeface="Times" pitchFamily="18" charset="0"/>
              </a:rPr>
              <a:pPr/>
              <a:t>47</a:t>
            </a:fld>
            <a:endParaRPr lang="en-US" altLang="en-US" sz="1200" dirty="0">
              <a:latin typeface="Times" pitchFamily="18"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r>
              <a:rPr lang="en-US" altLang="en-US" dirty="0">
                <a:solidFill>
                  <a:srgbClr val="000000"/>
                </a:solidFill>
                <a:latin typeface="Arial" pitchFamily="34" charset="0"/>
              </a:rPr>
              <a:t>This</a:t>
            </a:r>
            <a:r>
              <a:rPr lang="en-US" altLang="en-US" b="1" dirty="0">
                <a:solidFill>
                  <a:srgbClr val="0000FF"/>
                </a:solidFill>
                <a:latin typeface="Arial" pitchFamily="34" charset="0"/>
              </a:rPr>
              <a:t> Slide</a:t>
            </a:r>
            <a:r>
              <a:rPr lang="en-US" altLang="en-US" dirty="0">
                <a:solidFill>
                  <a:srgbClr val="000000"/>
                </a:solidFill>
                <a:latin typeface="Arial" pitchFamily="34" charset="0"/>
              </a:rPr>
              <a:t> details t</a:t>
            </a:r>
            <a:r>
              <a:rPr lang="en-US" altLang="en-US" dirty="0">
                <a:latin typeface="Arial" pitchFamily="34" charset="0"/>
              </a:rPr>
              <a:t>he benefits of the Ranch Plan Development Agreement</a:t>
            </a:r>
          </a:p>
        </p:txBody>
      </p:sp>
      <p:sp>
        <p:nvSpPr>
          <p:cNvPr id="2" name="Date Placeholder 1"/>
          <p:cNvSpPr>
            <a:spLocks noGrp="1"/>
          </p:cNvSpPr>
          <p:nvPr>
            <p:ph type="dt" idx="10"/>
          </p:nvPr>
        </p:nvSpPr>
        <p:spPr/>
        <p:txBody>
          <a:bodyPr/>
          <a:lstStyle/>
          <a:p>
            <a:r>
              <a:rPr lang="en-US"/>
              <a:t>11/17/2016</a:t>
            </a:r>
          </a:p>
        </p:txBody>
      </p:sp>
    </p:spTree>
    <p:extLst>
      <p:ext uri="{BB962C8B-B14F-4D97-AF65-F5344CB8AC3E}">
        <p14:creationId xmlns:p14="http://schemas.microsoft.com/office/powerpoint/2010/main" val="37572511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CD8A7E-4A1A-E741-AF60-DC85F7E6FF32}" type="slidenum">
              <a:rPr lang="en-US"/>
              <a:pPr/>
              <a:t>48</a:t>
            </a:fld>
            <a:endParaRPr 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normAutofit/>
          </a:bodyPr>
          <a:lstStyle/>
          <a:p>
            <a:pPr lvl="2"/>
            <a:r>
              <a:rPr lang="en-US" dirty="0">
                <a:solidFill>
                  <a:srgbClr val="000000"/>
                </a:solidFill>
                <a:latin typeface="Arial" charset="0"/>
              </a:rPr>
              <a:t>This is the overall process with unique features to the Ranch Plan… hopefully this helps each of you understand where the “A” and “B” tentative tract maps fit in to the development process</a:t>
            </a:r>
          </a:p>
          <a:p>
            <a:pPr lvl="2"/>
            <a:endParaRPr lang="en-US" dirty="0">
              <a:solidFill>
                <a:srgbClr val="000000"/>
              </a:solidFill>
              <a:latin typeface="Arial" charset="0"/>
            </a:endParaRPr>
          </a:p>
          <a:p>
            <a:pPr lvl="2"/>
            <a:endParaRPr lang="en-US" b="1" dirty="0">
              <a:solidFill>
                <a:srgbClr val="000000"/>
              </a:solidFill>
              <a:latin typeface="Arial" charset="0"/>
            </a:endParaRPr>
          </a:p>
        </p:txBody>
      </p:sp>
    </p:spTree>
    <p:extLst>
      <p:ext uri="{BB962C8B-B14F-4D97-AF65-F5344CB8AC3E}">
        <p14:creationId xmlns:p14="http://schemas.microsoft.com/office/powerpoint/2010/main" val="27962315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F6669D-6F79-5F41-A44F-45E621B70C3C}" type="slidenum">
              <a:rPr lang="en-US"/>
              <a:pPr/>
              <a:t>49</a:t>
            </a:fld>
            <a:endParaRPr 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normAutofit/>
          </a:bodyPr>
          <a:lstStyle/>
          <a:p>
            <a:pPr lvl="2"/>
            <a:r>
              <a:rPr lang="en-US" b="1" dirty="0">
                <a:solidFill>
                  <a:srgbClr val="000000"/>
                </a:solidFill>
                <a:latin typeface="Arial" charset="0"/>
              </a:rPr>
              <a:t>This slide graphically depicts the planning hierarchy as you progress into more specific entitlement steps…</a:t>
            </a:r>
          </a:p>
          <a:p>
            <a:pPr lvl="2"/>
            <a:endParaRPr lang="en-US" dirty="0">
              <a:solidFill>
                <a:srgbClr val="000000"/>
              </a:solidFill>
              <a:latin typeface="Arial" charset="0"/>
            </a:endParaRPr>
          </a:p>
          <a:p>
            <a:pPr lvl="2"/>
            <a:endParaRPr lang="en-US" dirty="0">
              <a:latin typeface="Helvetica" charset="0"/>
            </a:endParaRPr>
          </a:p>
        </p:txBody>
      </p:sp>
    </p:spTree>
    <p:extLst>
      <p:ext uri="{BB962C8B-B14F-4D97-AF65-F5344CB8AC3E}">
        <p14:creationId xmlns:p14="http://schemas.microsoft.com/office/powerpoint/2010/main" val="9070252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610909-22F7-914F-BDF3-63A565368B95}" type="slidenum">
              <a:rPr lang="en-US"/>
              <a:pPr/>
              <a:t>51</a:t>
            </a:fld>
            <a:endParaRPr 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r>
              <a:rPr lang="en-US" dirty="0"/>
              <a:t>This represents a compendium of all the project’s conditions (including Development Agreement and Zoning) and EIR Mitigation Measures as well as other design features or other requirements.</a:t>
            </a:r>
          </a:p>
          <a:p>
            <a:r>
              <a:rPr lang="en-US" dirty="0"/>
              <a:t>It is also a very unique program that can track key milestones and requirements over time and be formatted to identify a variety of uses such as pulling given requirements for a given project or by time or by a geographic area or by status, compliance or even staff person…the ultimate accountability source!</a:t>
            </a:r>
          </a:p>
        </p:txBody>
      </p:sp>
    </p:spTree>
    <p:extLst>
      <p:ext uri="{BB962C8B-B14F-4D97-AF65-F5344CB8AC3E}">
        <p14:creationId xmlns:p14="http://schemas.microsoft.com/office/powerpoint/2010/main" val="8806792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key aspect of RMV’s master development role that has become more detailed over time is the Runoff Management Plan, which has an overarching objective of allowing a major master planned community to mirror the runoff characteristics in existence prior to development, both locally (San Juan Creek) and regionally (the Pacific Ocean).</a:t>
            </a:r>
          </a:p>
        </p:txBody>
      </p:sp>
      <p:sp>
        <p:nvSpPr>
          <p:cNvPr id="4" name="Slide Number Placeholder 3"/>
          <p:cNvSpPr>
            <a:spLocks noGrp="1"/>
          </p:cNvSpPr>
          <p:nvPr>
            <p:ph type="sldNum" sz="quarter" idx="5"/>
          </p:nvPr>
        </p:nvSpPr>
        <p:spPr/>
        <p:txBody>
          <a:bodyPr/>
          <a:lstStyle/>
          <a:p>
            <a:fld id="{A1076F65-8959-7C48-8291-D78C11ED154C}" type="slidenum">
              <a:rPr lang="en-US" smtClean="0"/>
              <a:t>52</a:t>
            </a:fld>
            <a:endParaRPr lang="en-US"/>
          </a:p>
        </p:txBody>
      </p:sp>
    </p:spTree>
    <p:extLst>
      <p:ext uri="{BB962C8B-B14F-4D97-AF65-F5344CB8AC3E}">
        <p14:creationId xmlns:p14="http://schemas.microsoft.com/office/powerpoint/2010/main" val="8530502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51494" indent="-289036" eaLnBrk="0" hangingPunct="0">
              <a:defRPr sz="2400">
                <a:solidFill>
                  <a:schemeClr val="tx1"/>
                </a:solidFill>
                <a:latin typeface="Times New Roman" pitchFamily="18" charset="0"/>
              </a:defRPr>
            </a:lvl2pPr>
            <a:lvl3pPr marL="1156145" indent="-231229" eaLnBrk="0" hangingPunct="0">
              <a:defRPr sz="2400">
                <a:solidFill>
                  <a:schemeClr val="tx1"/>
                </a:solidFill>
                <a:latin typeface="Times New Roman" pitchFamily="18" charset="0"/>
              </a:defRPr>
            </a:lvl3pPr>
            <a:lvl4pPr marL="1618602" indent="-231229" eaLnBrk="0" hangingPunct="0">
              <a:defRPr sz="2400">
                <a:solidFill>
                  <a:schemeClr val="tx1"/>
                </a:solidFill>
                <a:latin typeface="Times New Roman" pitchFamily="18" charset="0"/>
              </a:defRPr>
            </a:lvl4pPr>
            <a:lvl5pPr marL="2081060" indent="-231229" eaLnBrk="0" hangingPunct="0">
              <a:defRPr sz="2400">
                <a:solidFill>
                  <a:schemeClr val="tx1"/>
                </a:solidFill>
                <a:latin typeface="Times New Roman" pitchFamily="18" charset="0"/>
              </a:defRPr>
            </a:lvl5pPr>
            <a:lvl6pPr marL="2543518" indent="-231229" eaLnBrk="0" fontAlgn="base" hangingPunct="0">
              <a:spcBef>
                <a:spcPct val="0"/>
              </a:spcBef>
              <a:spcAft>
                <a:spcPct val="0"/>
              </a:spcAft>
              <a:defRPr sz="2400">
                <a:solidFill>
                  <a:schemeClr val="tx1"/>
                </a:solidFill>
                <a:latin typeface="Times New Roman" pitchFamily="18" charset="0"/>
              </a:defRPr>
            </a:lvl6pPr>
            <a:lvl7pPr marL="3005976" indent="-231229" eaLnBrk="0" fontAlgn="base" hangingPunct="0">
              <a:spcBef>
                <a:spcPct val="0"/>
              </a:spcBef>
              <a:spcAft>
                <a:spcPct val="0"/>
              </a:spcAft>
              <a:defRPr sz="2400">
                <a:solidFill>
                  <a:schemeClr val="tx1"/>
                </a:solidFill>
                <a:latin typeface="Times New Roman" pitchFamily="18" charset="0"/>
              </a:defRPr>
            </a:lvl7pPr>
            <a:lvl8pPr marL="3468434" indent="-231229" eaLnBrk="0" fontAlgn="base" hangingPunct="0">
              <a:spcBef>
                <a:spcPct val="0"/>
              </a:spcBef>
              <a:spcAft>
                <a:spcPct val="0"/>
              </a:spcAft>
              <a:defRPr sz="2400">
                <a:solidFill>
                  <a:schemeClr val="tx1"/>
                </a:solidFill>
                <a:latin typeface="Times New Roman" pitchFamily="18" charset="0"/>
              </a:defRPr>
            </a:lvl8pPr>
            <a:lvl9pPr marL="3930891" indent="-231229" eaLnBrk="0" fontAlgn="base" hangingPunct="0">
              <a:spcBef>
                <a:spcPct val="0"/>
              </a:spcBef>
              <a:spcAft>
                <a:spcPct val="0"/>
              </a:spcAft>
              <a:defRPr sz="2400">
                <a:solidFill>
                  <a:schemeClr val="tx1"/>
                </a:solidFill>
                <a:latin typeface="Times New Roman" pitchFamily="18" charset="0"/>
              </a:defRPr>
            </a:lvl9pPr>
          </a:lstStyle>
          <a:p>
            <a:fld id="{5B0525D2-9B25-46FF-8E1B-96CBFDD468E8}" type="slidenum">
              <a:rPr lang="en-US" altLang="en-US" sz="1200">
                <a:latin typeface="Times" pitchFamily="18" charset="0"/>
              </a:rPr>
              <a:pPr/>
              <a:t>53</a:t>
            </a:fld>
            <a:endParaRPr lang="en-US" altLang="en-US" sz="1200">
              <a:latin typeface="Times" pitchFamily="18"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r>
              <a:rPr lang="en-US" altLang="en-US" dirty="0">
                <a:solidFill>
                  <a:srgbClr val="000000"/>
                </a:solidFill>
                <a:latin typeface="Arial" pitchFamily="34" charset="0"/>
              </a:rPr>
              <a:t>This</a:t>
            </a:r>
            <a:r>
              <a:rPr lang="en-US" altLang="en-US" b="1" dirty="0">
                <a:solidFill>
                  <a:srgbClr val="0000FF"/>
                </a:solidFill>
                <a:latin typeface="Arial" pitchFamily="34" charset="0"/>
              </a:rPr>
              <a:t> Slide</a:t>
            </a:r>
            <a:r>
              <a:rPr lang="en-US" altLang="en-US" dirty="0">
                <a:solidFill>
                  <a:srgbClr val="000000"/>
                </a:solidFill>
                <a:latin typeface="Arial" pitchFamily="34" charset="0"/>
              </a:rPr>
              <a:t> details t</a:t>
            </a:r>
            <a:r>
              <a:rPr lang="en-US" altLang="en-US" dirty="0">
                <a:latin typeface="Arial" pitchFamily="34" charset="0"/>
              </a:rPr>
              <a:t>he wide breadth of State &amp; Federal permits RMV had to obtain before the first blade of grass could be moved in implementation of the Ranch Plan</a:t>
            </a:r>
          </a:p>
        </p:txBody>
      </p:sp>
      <p:sp>
        <p:nvSpPr>
          <p:cNvPr id="2" name="Date Placeholder 1"/>
          <p:cNvSpPr>
            <a:spLocks noGrp="1"/>
          </p:cNvSpPr>
          <p:nvPr>
            <p:ph type="dt" idx="10"/>
          </p:nvPr>
        </p:nvSpPr>
        <p:spPr/>
        <p:txBody>
          <a:bodyPr/>
          <a:lstStyle/>
          <a:p>
            <a:r>
              <a:rPr lang="en-US"/>
              <a:t>11/17/2016</a:t>
            </a:r>
          </a:p>
        </p:txBody>
      </p:sp>
    </p:spTree>
    <p:extLst>
      <p:ext uri="{BB962C8B-B14F-4D97-AF65-F5344CB8AC3E}">
        <p14:creationId xmlns:p14="http://schemas.microsoft.com/office/powerpoint/2010/main" val="30325209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the work described in the previous slides occurred and the first village in the Rancho Mission Viejo community came to fruition … but </a:t>
            </a:r>
          </a:p>
        </p:txBody>
      </p:sp>
      <p:sp>
        <p:nvSpPr>
          <p:cNvPr id="4" name="Slide Number Placeholder 3"/>
          <p:cNvSpPr>
            <a:spLocks noGrp="1"/>
          </p:cNvSpPr>
          <p:nvPr>
            <p:ph type="sldNum" sz="quarter" idx="5"/>
          </p:nvPr>
        </p:nvSpPr>
        <p:spPr/>
        <p:txBody>
          <a:bodyPr/>
          <a:lstStyle/>
          <a:p>
            <a:fld id="{A1076F65-8959-7C48-8291-D78C11ED154C}" type="slidenum">
              <a:rPr lang="en-US" smtClean="0"/>
              <a:t>54</a:t>
            </a:fld>
            <a:endParaRPr lang="en-US"/>
          </a:p>
        </p:txBody>
      </p:sp>
    </p:spTree>
    <p:extLst>
      <p:ext uri="{BB962C8B-B14F-4D97-AF65-F5344CB8AC3E}">
        <p14:creationId xmlns:p14="http://schemas.microsoft.com/office/powerpoint/2010/main" val="8909762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51425" y="692150"/>
            <a:ext cx="4619625" cy="3463925"/>
          </a:xfrm>
        </p:spPr>
      </p:sp>
      <p:sp>
        <p:nvSpPr>
          <p:cNvPr id="3" name="Notes Placeholder 2"/>
          <p:cNvSpPr>
            <a:spLocks noGrp="1"/>
          </p:cNvSpPr>
          <p:nvPr>
            <p:ph type="body" idx="1"/>
          </p:nvPr>
        </p:nvSpPr>
        <p:spPr/>
        <p:txBody>
          <a:bodyPr/>
          <a:lstStyle/>
          <a:p>
            <a:r>
              <a:rPr lang="en-US" dirty="0"/>
              <a:t>Check out the Grand Opening date – 9 years after Board approval!  What happened?  A little thing called “The Great Recession”</a:t>
            </a:r>
          </a:p>
        </p:txBody>
      </p:sp>
      <p:sp>
        <p:nvSpPr>
          <p:cNvPr id="4" name="Slide Number Placeholder 3"/>
          <p:cNvSpPr>
            <a:spLocks noGrp="1"/>
          </p:cNvSpPr>
          <p:nvPr>
            <p:ph type="sldNum" sz="quarter" idx="10"/>
          </p:nvPr>
        </p:nvSpPr>
        <p:spPr/>
        <p:txBody>
          <a:bodyPr/>
          <a:lstStyle/>
          <a:p>
            <a:fld id="{D056E7B9-59E3-4BB9-ABBA-BF7717644C2B}" type="slidenum">
              <a:rPr lang="en-US" smtClean="0">
                <a:solidFill>
                  <a:prstClr val="black"/>
                </a:solidFill>
              </a:rPr>
              <a:pPr/>
              <a:t>55</a:t>
            </a:fld>
            <a:endParaRPr lang="en-US">
              <a:solidFill>
                <a:prstClr val="black"/>
              </a:solidFill>
            </a:endParaRPr>
          </a:p>
        </p:txBody>
      </p:sp>
    </p:spTree>
    <p:extLst>
      <p:ext uri="{BB962C8B-B14F-4D97-AF65-F5344CB8AC3E}">
        <p14:creationId xmlns:p14="http://schemas.microsoft.com/office/powerpoint/2010/main" val="7812507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eaLnBrk="0" hangingPunct="0">
              <a:defRPr sz="2500" b="1">
                <a:solidFill>
                  <a:schemeClr val="tx1"/>
                </a:solidFill>
                <a:latin typeface="Arial" pitchFamily="34" charset="0"/>
              </a:defRPr>
            </a:lvl1pPr>
            <a:lvl2pPr marL="778396" indent="-299383" eaLnBrk="0" hangingPunct="0">
              <a:defRPr sz="2500" b="1">
                <a:solidFill>
                  <a:schemeClr val="tx1"/>
                </a:solidFill>
                <a:latin typeface="Arial" pitchFamily="34" charset="0"/>
              </a:defRPr>
            </a:lvl2pPr>
            <a:lvl3pPr marL="1197531" indent="-239507" eaLnBrk="0" hangingPunct="0">
              <a:defRPr sz="2500" b="1">
                <a:solidFill>
                  <a:schemeClr val="tx1"/>
                </a:solidFill>
                <a:latin typeface="Arial" pitchFamily="34" charset="0"/>
              </a:defRPr>
            </a:lvl3pPr>
            <a:lvl4pPr marL="1676545" indent="-239507" eaLnBrk="0" hangingPunct="0">
              <a:defRPr sz="2500" b="1">
                <a:solidFill>
                  <a:schemeClr val="tx1"/>
                </a:solidFill>
                <a:latin typeface="Arial" pitchFamily="34" charset="0"/>
              </a:defRPr>
            </a:lvl4pPr>
            <a:lvl5pPr marL="2155555" indent="-239507" eaLnBrk="0" hangingPunct="0">
              <a:defRPr sz="2500" b="1">
                <a:solidFill>
                  <a:schemeClr val="tx1"/>
                </a:solidFill>
                <a:latin typeface="Arial" pitchFamily="34" charset="0"/>
              </a:defRPr>
            </a:lvl5pPr>
            <a:lvl6pPr marL="2634571" indent="-239507" eaLnBrk="0" fontAlgn="base" hangingPunct="0">
              <a:spcBef>
                <a:spcPct val="0"/>
              </a:spcBef>
              <a:spcAft>
                <a:spcPct val="0"/>
              </a:spcAft>
              <a:defRPr sz="2500" b="1">
                <a:solidFill>
                  <a:schemeClr val="tx1"/>
                </a:solidFill>
                <a:latin typeface="Arial" pitchFamily="34" charset="0"/>
              </a:defRPr>
            </a:lvl6pPr>
            <a:lvl7pPr marL="3113581" indent="-239507" eaLnBrk="0" fontAlgn="base" hangingPunct="0">
              <a:spcBef>
                <a:spcPct val="0"/>
              </a:spcBef>
              <a:spcAft>
                <a:spcPct val="0"/>
              </a:spcAft>
              <a:defRPr sz="2500" b="1">
                <a:solidFill>
                  <a:schemeClr val="tx1"/>
                </a:solidFill>
                <a:latin typeface="Arial" pitchFamily="34" charset="0"/>
              </a:defRPr>
            </a:lvl7pPr>
            <a:lvl8pPr marL="3592595" indent="-239507" eaLnBrk="0" fontAlgn="base" hangingPunct="0">
              <a:spcBef>
                <a:spcPct val="0"/>
              </a:spcBef>
              <a:spcAft>
                <a:spcPct val="0"/>
              </a:spcAft>
              <a:defRPr sz="2500" b="1">
                <a:solidFill>
                  <a:schemeClr val="tx1"/>
                </a:solidFill>
                <a:latin typeface="Arial" pitchFamily="34" charset="0"/>
              </a:defRPr>
            </a:lvl8pPr>
            <a:lvl9pPr marL="4071609" indent="-239507" eaLnBrk="0" fontAlgn="base" hangingPunct="0">
              <a:spcBef>
                <a:spcPct val="0"/>
              </a:spcBef>
              <a:spcAft>
                <a:spcPct val="0"/>
              </a:spcAft>
              <a:defRPr sz="2500" b="1">
                <a:solidFill>
                  <a:schemeClr val="tx1"/>
                </a:solidFill>
                <a:latin typeface="Arial" pitchFamily="34" charset="0"/>
              </a:defRPr>
            </a:lvl9pPr>
          </a:lstStyle>
          <a:p>
            <a:pPr eaLnBrk="1" hangingPunct="1"/>
            <a:fld id="{CA90164F-A4E7-4FFC-B6B7-E902B4DC22CC}" type="slidenum">
              <a:rPr lang="en-US" sz="1200" b="0">
                <a:solidFill>
                  <a:prstClr val="black"/>
                </a:solidFill>
              </a:rPr>
              <a:pPr eaLnBrk="1" hangingPunct="1"/>
              <a:t>56</a:t>
            </a:fld>
            <a:endParaRPr lang="en-US" sz="1200" b="0">
              <a:solidFill>
                <a:prstClr val="black"/>
              </a:solidFill>
            </a:endParaRPr>
          </a:p>
        </p:txBody>
      </p:sp>
      <p:sp>
        <p:nvSpPr>
          <p:cNvPr id="77827" name="Rectangle 2"/>
          <p:cNvSpPr>
            <a:spLocks noGrp="1" noRot="1" noChangeAspect="1" noChangeArrowheads="1" noTextEdit="1"/>
          </p:cNvSpPr>
          <p:nvPr>
            <p:ph type="sldImg"/>
          </p:nvPr>
        </p:nvSpPr>
        <p:spPr>
          <a:xfrm>
            <a:off x="5053013" y="693738"/>
            <a:ext cx="4616450" cy="3462337"/>
          </a:xfrm>
          <a:ln/>
        </p:spPr>
      </p:sp>
      <p:sp>
        <p:nvSpPr>
          <p:cNvPr id="77828" name="Rectangle 3"/>
          <p:cNvSpPr>
            <a:spLocks noGrp="1" noChangeArrowheads="1"/>
          </p:cNvSpPr>
          <p:nvPr>
            <p:ph type="body" idx="1"/>
          </p:nvPr>
        </p:nvSpPr>
        <p:spPr>
          <a:noFill/>
        </p:spPr>
        <p:txBody>
          <a:bodyPr/>
          <a:lstStyle/>
          <a:p>
            <a:pPr eaLnBrk="1" hangingPunct="1"/>
            <a:endParaRPr lang="en-US">
              <a:latin typeface="Arial" pitchFamily="34" charset="0"/>
            </a:endParaRPr>
          </a:p>
        </p:txBody>
      </p:sp>
    </p:spTree>
    <p:extLst>
      <p:ext uri="{BB962C8B-B14F-4D97-AF65-F5344CB8AC3E}">
        <p14:creationId xmlns:p14="http://schemas.microsoft.com/office/powerpoint/2010/main" val="4792693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5038" y="1101725"/>
            <a:ext cx="7366000" cy="55245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738354-0E92-48E4-8BFC-CCDEFC02CBDC}" type="slidenum">
              <a:rPr lang="en-US" smtClean="0"/>
              <a:t>57</a:t>
            </a:fld>
            <a:endParaRPr lang="en-US" dirty="0"/>
          </a:p>
        </p:txBody>
      </p:sp>
    </p:spTree>
    <p:extLst>
      <p:ext uri="{BB962C8B-B14F-4D97-AF65-F5344CB8AC3E}">
        <p14:creationId xmlns:p14="http://schemas.microsoft.com/office/powerpoint/2010/main" val="9411909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5038" y="1101725"/>
            <a:ext cx="7366000" cy="55245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738354-0E92-48E4-8BFC-CCDEFC02CBDC}" type="slidenum">
              <a:rPr lang="en-US" smtClean="0"/>
              <a:t>58</a:t>
            </a:fld>
            <a:endParaRPr lang="en-US" dirty="0"/>
          </a:p>
        </p:txBody>
      </p:sp>
    </p:spTree>
    <p:extLst>
      <p:ext uri="{BB962C8B-B14F-4D97-AF65-F5344CB8AC3E}">
        <p14:creationId xmlns:p14="http://schemas.microsoft.com/office/powerpoint/2010/main" val="31331947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53013" y="693738"/>
            <a:ext cx="4616450" cy="346233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3B163C-755F-4054-87E6-E89F1836C076}" type="slidenum">
              <a:rPr lang="en-US" smtClean="0">
                <a:solidFill>
                  <a:prstClr val="black"/>
                </a:solidFill>
              </a:rPr>
              <a:pPr/>
              <a:t>59</a:t>
            </a:fld>
            <a:endParaRPr lang="en-US">
              <a:solidFill>
                <a:prstClr val="black"/>
              </a:solidFill>
            </a:endParaRPr>
          </a:p>
        </p:txBody>
      </p:sp>
    </p:spTree>
    <p:extLst>
      <p:ext uri="{BB962C8B-B14F-4D97-AF65-F5344CB8AC3E}">
        <p14:creationId xmlns:p14="http://schemas.microsoft.com/office/powerpoint/2010/main" val="193196437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51425" y="692150"/>
            <a:ext cx="4619625" cy="3463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056E7B9-59E3-4BB9-ABBA-BF7717644C2B}" type="slidenum">
              <a:rPr lang="en-US" smtClean="0">
                <a:solidFill>
                  <a:prstClr val="black"/>
                </a:solidFill>
              </a:rPr>
              <a:pPr/>
              <a:t>61</a:t>
            </a:fld>
            <a:endParaRPr lang="en-US">
              <a:solidFill>
                <a:prstClr val="black"/>
              </a:solidFill>
            </a:endParaRPr>
          </a:p>
        </p:txBody>
      </p:sp>
    </p:spTree>
    <p:extLst>
      <p:ext uri="{BB962C8B-B14F-4D97-AF65-F5344CB8AC3E}">
        <p14:creationId xmlns:p14="http://schemas.microsoft.com/office/powerpoint/2010/main" val="39286465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5038" y="1101725"/>
            <a:ext cx="7366000" cy="55245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738354-0E92-48E4-8BFC-CCDEFC02CBDC}" type="slidenum">
              <a:rPr lang="en-US" smtClean="0"/>
              <a:t>62</a:t>
            </a:fld>
            <a:endParaRPr lang="en-US" dirty="0"/>
          </a:p>
        </p:txBody>
      </p:sp>
    </p:spTree>
    <p:extLst>
      <p:ext uri="{BB962C8B-B14F-4D97-AF65-F5344CB8AC3E}">
        <p14:creationId xmlns:p14="http://schemas.microsoft.com/office/powerpoint/2010/main" val="27178035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5038" y="1101725"/>
            <a:ext cx="7366000" cy="55245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738354-0E92-48E4-8BFC-CCDEFC02CBDC}" type="slidenum">
              <a:rPr lang="en-US" smtClean="0"/>
              <a:t>63</a:t>
            </a:fld>
            <a:endParaRPr lang="en-US" dirty="0"/>
          </a:p>
        </p:txBody>
      </p:sp>
    </p:spTree>
    <p:extLst>
      <p:ext uri="{BB962C8B-B14F-4D97-AF65-F5344CB8AC3E}">
        <p14:creationId xmlns:p14="http://schemas.microsoft.com/office/powerpoint/2010/main" val="260339187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5038" y="1101725"/>
            <a:ext cx="7366000" cy="55245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738354-0E92-48E4-8BFC-CCDEFC02CBDC}" type="slidenum">
              <a:rPr lang="en-US" smtClean="0"/>
              <a:t>64</a:t>
            </a:fld>
            <a:endParaRPr lang="en-US" dirty="0"/>
          </a:p>
        </p:txBody>
      </p:sp>
    </p:spTree>
    <p:extLst>
      <p:ext uri="{BB962C8B-B14F-4D97-AF65-F5344CB8AC3E}">
        <p14:creationId xmlns:p14="http://schemas.microsoft.com/office/powerpoint/2010/main" val="17557924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D738354-0E92-48E4-8BFC-CCDEFC02CBDC}" type="slidenum">
              <a:rPr lang="en-US" smtClean="0"/>
              <a:pPr/>
              <a:t>66</a:t>
            </a:fld>
            <a:endParaRPr lang="en-US" dirty="0"/>
          </a:p>
        </p:txBody>
      </p:sp>
    </p:spTree>
    <p:extLst>
      <p:ext uri="{BB962C8B-B14F-4D97-AF65-F5344CB8AC3E}">
        <p14:creationId xmlns:p14="http://schemas.microsoft.com/office/powerpoint/2010/main" val="26507757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51425" y="692150"/>
            <a:ext cx="4619625" cy="3463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6006D91-B87E-4AC8-AD8F-CA96A40C72B7}" type="slidenum">
              <a:rPr lang="en-US" smtClean="0">
                <a:solidFill>
                  <a:prstClr val="black"/>
                </a:solidFill>
              </a:rPr>
              <a:pPr/>
              <a:t>68</a:t>
            </a:fld>
            <a:endParaRPr lang="en-US" dirty="0">
              <a:solidFill>
                <a:prstClr val="black"/>
              </a:solidFill>
            </a:endParaRPr>
          </a:p>
        </p:txBody>
      </p:sp>
    </p:spTree>
    <p:extLst>
      <p:ext uri="{BB962C8B-B14F-4D97-AF65-F5344CB8AC3E}">
        <p14:creationId xmlns:p14="http://schemas.microsoft.com/office/powerpoint/2010/main" val="35142443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51425" y="692150"/>
            <a:ext cx="4619625" cy="3463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056E7B9-59E3-4BB9-ABBA-BF7717644C2B}" type="slidenum">
              <a:rPr lang="en-US" smtClean="0">
                <a:solidFill>
                  <a:prstClr val="black"/>
                </a:solidFill>
              </a:rPr>
              <a:pPr/>
              <a:t>70</a:t>
            </a:fld>
            <a:endParaRPr lang="en-US">
              <a:solidFill>
                <a:prstClr val="black"/>
              </a:solidFill>
            </a:endParaRPr>
          </a:p>
        </p:txBody>
      </p:sp>
    </p:spTree>
    <p:extLst>
      <p:ext uri="{BB962C8B-B14F-4D97-AF65-F5344CB8AC3E}">
        <p14:creationId xmlns:p14="http://schemas.microsoft.com/office/powerpoint/2010/main" val="10899918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51425" y="692150"/>
            <a:ext cx="4619625" cy="3463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056E7B9-59E3-4BB9-ABBA-BF7717644C2B}" type="slidenum">
              <a:rPr lang="en-US" smtClean="0">
                <a:solidFill>
                  <a:prstClr val="black"/>
                </a:solidFill>
              </a:rPr>
              <a:pPr/>
              <a:t>75</a:t>
            </a:fld>
            <a:endParaRPr lang="en-US">
              <a:solidFill>
                <a:prstClr val="black"/>
              </a:solidFill>
            </a:endParaRPr>
          </a:p>
        </p:txBody>
      </p:sp>
    </p:spTree>
    <p:extLst>
      <p:ext uri="{BB962C8B-B14F-4D97-AF65-F5344CB8AC3E}">
        <p14:creationId xmlns:p14="http://schemas.microsoft.com/office/powerpoint/2010/main" val="253683793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4EE7216-35F8-4544-8F9F-8C74275BEF6E}" type="slidenum">
              <a:rPr lang="en-US" smtClean="0"/>
              <a:pPr/>
              <a:t>107</a:t>
            </a:fld>
            <a:endParaRPr lang="en-US"/>
          </a:p>
        </p:txBody>
      </p:sp>
      <p:sp>
        <p:nvSpPr>
          <p:cNvPr id="5" name="Date Placeholder 4"/>
          <p:cNvSpPr>
            <a:spLocks noGrp="1"/>
          </p:cNvSpPr>
          <p:nvPr>
            <p:ph type="dt" idx="11"/>
          </p:nvPr>
        </p:nvSpPr>
        <p:spPr/>
        <p:txBody>
          <a:bodyPr/>
          <a:lstStyle/>
          <a:p>
            <a:r>
              <a:rPr lang="en-US"/>
              <a:t>11/17/2016</a:t>
            </a:r>
          </a:p>
        </p:txBody>
      </p:sp>
    </p:spTree>
    <p:extLst>
      <p:ext uri="{BB962C8B-B14F-4D97-AF65-F5344CB8AC3E}">
        <p14:creationId xmlns:p14="http://schemas.microsoft.com/office/powerpoint/2010/main" val="227132831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D738354-0E92-48E4-8BFC-CCDEFC02CBDC}" type="slidenum">
              <a:rPr lang="en-US" smtClean="0">
                <a:solidFill>
                  <a:prstClr val="black"/>
                </a:solidFill>
              </a:rPr>
              <a:pPr/>
              <a:t>108</a:t>
            </a:fld>
            <a:endParaRPr lang="en-US" dirty="0">
              <a:solidFill>
                <a:prstClr val="black"/>
              </a:solidFill>
            </a:endParaRPr>
          </a:p>
        </p:txBody>
      </p:sp>
    </p:spTree>
    <p:extLst>
      <p:ext uri="{BB962C8B-B14F-4D97-AF65-F5344CB8AC3E}">
        <p14:creationId xmlns:p14="http://schemas.microsoft.com/office/powerpoint/2010/main" val="266911967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California State Fire Marshal has kept meticulous records of wildfire damage over the years.  For the 10 worst wildfire incidents since 2017, which have damaged or destroyed 18,551 homes.  The names are hauntingly familiar:  Paradise (or the Camp Fire) affected or destroyed 10,582 homes, the Woolsey Fire affected or destroyed 1,319 home and the North Complex Fire affected or destroyed 732 homes … just to name a few.</a:t>
            </a:r>
          </a:p>
          <a:p>
            <a:endParaRPr lang="en-US" dirty="0"/>
          </a:p>
          <a:p>
            <a:r>
              <a:rPr lang="en-US" dirty="0"/>
              <a:t>But there is one aspect of the damages that is coming to light and being shared with wildfire decision-makers …</a:t>
            </a:r>
          </a:p>
          <a:p>
            <a:endParaRPr lang="en-US" dirty="0"/>
          </a:p>
        </p:txBody>
      </p:sp>
      <p:sp>
        <p:nvSpPr>
          <p:cNvPr id="4" name="Slide Number Placeholder 3"/>
          <p:cNvSpPr>
            <a:spLocks noGrp="1"/>
          </p:cNvSpPr>
          <p:nvPr>
            <p:ph type="sldNum" sz="quarter" idx="5"/>
          </p:nvPr>
        </p:nvSpPr>
        <p:spPr/>
        <p:txBody>
          <a:bodyPr/>
          <a:lstStyle/>
          <a:p>
            <a:fld id="{3AEDD1F1-3B96-4969-ABD9-107282B96F19}" type="slidenum">
              <a:rPr lang="en-US" smtClean="0"/>
              <a:t>113</a:t>
            </a:fld>
            <a:endParaRPr lang="en-US"/>
          </a:p>
        </p:txBody>
      </p:sp>
    </p:spTree>
    <p:extLst>
      <p:ext uri="{BB962C8B-B14F-4D97-AF65-F5344CB8AC3E}">
        <p14:creationId xmlns:p14="http://schemas.microsoft.com/office/powerpoint/2010/main" val="324968764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Times New Roman" panose="02020603050405020304" pitchFamily="18" charset="0"/>
              </a:rPr>
              <a:t>CBIA analyzed the State Fire Marshal’s detailed wildfire data and found …</a:t>
            </a:r>
            <a:endParaRPr lang="en-US" sz="1800" dirty="0"/>
          </a:p>
          <a:p>
            <a:pPr algn="l"/>
            <a:r>
              <a:rPr lang="en-US" sz="1800" b="0" i="0" u="none" strike="noStrike" baseline="0" dirty="0">
                <a:latin typeface="Times New Roman" panose="02020603050405020304" pitchFamily="18" charset="0"/>
              </a:rPr>
              <a:t>In fact, it was extremely rare to see more than two new homes on the same street destroyed or affected by the fires</a:t>
            </a:r>
          </a:p>
          <a:p>
            <a:pPr algn="l"/>
            <a:r>
              <a:rPr lang="en-US" sz="1800" b="0" i="0" u="none" strike="noStrike" baseline="0" dirty="0">
                <a:latin typeface="Times New Roman" panose="02020603050405020304" pitchFamily="18" charset="0"/>
              </a:rPr>
              <a:t>2010 is roughly the time when California Building Code Chapter 7A and fuel modification have been required by nearly all fire departments.</a:t>
            </a:r>
          </a:p>
          <a:p>
            <a:pPr algn="l"/>
            <a:r>
              <a:rPr lang="en-US" sz="1800" b="0" i="0" u="none" strike="noStrike" baseline="0" dirty="0">
                <a:latin typeface="TimesNewRomanPSMT"/>
              </a:rPr>
              <a:t>The evidence demonstrates that California’s wildland fire problem com</a:t>
            </a:r>
            <a:r>
              <a:rPr lang="en-US" sz="1800" b="0" i="0" u="none" strike="noStrike" baseline="0" dirty="0">
                <a:latin typeface="Times New Roman" panose="02020603050405020304" pitchFamily="18" charset="0"/>
              </a:rPr>
              <a:t>es from the existing home stock built before 2010, often due to homes surrounded by overgrown and unmanaged vegetation, served by narrow roads and inadequate water supplies.</a:t>
            </a:r>
          </a:p>
        </p:txBody>
      </p:sp>
      <p:sp>
        <p:nvSpPr>
          <p:cNvPr id="4" name="Slide Number Placeholder 3"/>
          <p:cNvSpPr>
            <a:spLocks noGrp="1"/>
          </p:cNvSpPr>
          <p:nvPr>
            <p:ph type="sldNum" sz="quarter" idx="5"/>
          </p:nvPr>
        </p:nvSpPr>
        <p:spPr/>
        <p:txBody>
          <a:bodyPr/>
          <a:lstStyle/>
          <a:p>
            <a:fld id="{3AEDD1F1-3B96-4969-ABD9-107282B96F19}" type="slidenum">
              <a:rPr lang="en-US" smtClean="0"/>
              <a:t>114</a:t>
            </a:fld>
            <a:endParaRPr lang="en-US"/>
          </a:p>
        </p:txBody>
      </p:sp>
    </p:spTree>
    <p:extLst>
      <p:ext uri="{BB962C8B-B14F-4D97-AF65-F5344CB8AC3E}">
        <p14:creationId xmlns:p14="http://schemas.microsoft.com/office/powerpoint/2010/main" val="22352667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l"/>
            <a:r>
              <a:rPr lang="en-US" sz="1800" b="0" i="0" u="none" strike="noStrike" baseline="0" dirty="0">
                <a:latin typeface="Times New Roman" panose="02020603050405020304" pitchFamily="18" charset="0"/>
              </a:rPr>
              <a:t>In stark contrast, new master-planned communities are typically planned, approved and implemented with numerous fire-safety features and measures, such as listed here.  Master-planned communities built to modern standards offer a tremendous opportunity to provide fire safe </a:t>
            </a:r>
            <a:r>
              <a:rPr lang="en-US" sz="1800" b="0" i="0" u="none" strike="noStrike" baseline="0" dirty="0">
                <a:latin typeface="TimesNewRomanPSMT"/>
              </a:rPr>
              <a:t>housing. The State Fire Marshal’s statistics </a:t>
            </a:r>
            <a:r>
              <a:rPr lang="en-US" sz="1800" b="0" i="0" u="none" strike="noStrike" baseline="0" dirty="0">
                <a:latin typeface="Times New Roman" panose="02020603050405020304" pitchFamily="18" charset="0"/>
              </a:rPr>
              <a:t>demonstrate that homes built to California Building Code standards adopted in Chapter 7A effectively reduce fire risks to homes built in the WUI. </a:t>
            </a:r>
          </a:p>
          <a:p>
            <a:pPr algn="l"/>
            <a:r>
              <a:rPr lang="en-US" sz="1800" b="0" i="0" u="none" strike="noStrike" baseline="0" dirty="0">
                <a:latin typeface="Times New Roman" panose="02020603050405020304" pitchFamily="18" charset="0"/>
              </a:rPr>
              <a:t>When homes are built as part of a properly planned and mitigated master-planned community, the risk of significant structural loss is extremely low. </a:t>
            </a:r>
          </a:p>
          <a:p>
            <a:pPr algn="l"/>
            <a:endParaRPr lang="en-US" sz="1800" b="0" i="0" u="none" strike="noStrike" baseline="0" dirty="0">
              <a:latin typeface="Times New Roman" panose="02020603050405020304" pitchFamily="18" charset="0"/>
            </a:endParaRPr>
          </a:p>
          <a:p>
            <a:pPr algn="l"/>
            <a:r>
              <a:rPr lang="en-US" sz="1800" b="0" i="0" u="none" strike="noStrike" baseline="0" dirty="0">
                <a:latin typeface="Times New Roman" panose="02020603050405020304" pitchFamily="18" charset="0"/>
              </a:rPr>
              <a:t>By the way, RMV COMPLIES WITH </a:t>
            </a:r>
            <a:r>
              <a:rPr lang="en-US" sz="1800" b="0" i="0" u="sng" strike="noStrike" baseline="0" dirty="0">
                <a:latin typeface="Times New Roman" panose="02020603050405020304" pitchFamily="18" charset="0"/>
              </a:rPr>
              <a:t>ALL</a:t>
            </a:r>
            <a:r>
              <a:rPr lang="en-US" sz="1800" b="0" i="0" u="none" strike="noStrike" baseline="0" dirty="0">
                <a:latin typeface="Times New Roman" panose="02020603050405020304" pitchFamily="18" charset="0"/>
              </a:rPr>
              <a:t> OF THESE FIRE SAFETY FEATURES AND MEASURES – This is the first fire station in our community, and we’ll be building two more … but we’ll get to that in a moment</a:t>
            </a:r>
            <a:endParaRPr lang="en-US" dirty="0"/>
          </a:p>
        </p:txBody>
      </p:sp>
      <p:sp>
        <p:nvSpPr>
          <p:cNvPr id="4" name="Slide Number Placeholder 3"/>
          <p:cNvSpPr>
            <a:spLocks noGrp="1"/>
          </p:cNvSpPr>
          <p:nvPr>
            <p:ph type="sldNum" sz="quarter" idx="5"/>
          </p:nvPr>
        </p:nvSpPr>
        <p:spPr/>
        <p:txBody>
          <a:bodyPr/>
          <a:lstStyle/>
          <a:p>
            <a:fld id="{3AEDD1F1-3B96-4969-ABD9-107282B96F19}" type="slidenum">
              <a:rPr lang="en-US" smtClean="0"/>
              <a:t>116</a:t>
            </a:fld>
            <a:endParaRPr lang="en-US"/>
          </a:p>
        </p:txBody>
      </p:sp>
    </p:spTree>
    <p:extLst>
      <p:ext uri="{BB962C8B-B14F-4D97-AF65-F5344CB8AC3E}">
        <p14:creationId xmlns:p14="http://schemas.microsoft.com/office/powerpoint/2010/main" val="207690861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D738354-0E92-48E4-8BFC-CCDEFC02CBDC}" type="slidenum">
              <a:rPr lang="en-US" smtClean="0"/>
              <a:pPr/>
              <a:t>120</a:t>
            </a:fld>
            <a:endParaRPr lang="en-US" dirty="0"/>
          </a:p>
        </p:txBody>
      </p:sp>
    </p:spTree>
    <p:extLst>
      <p:ext uri="{BB962C8B-B14F-4D97-AF65-F5344CB8AC3E}">
        <p14:creationId xmlns:p14="http://schemas.microsoft.com/office/powerpoint/2010/main" val="4019386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1B15-A9FA-9C9D-1F61-EB412F0AB2E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5281998F-8E83-F0D8-66FA-CA3C2895E47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A2199472-B3A9-73F6-9E98-E8D5077D47D4}"/>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5" name="Footer Placeholder 4">
            <a:extLst>
              <a:ext uri="{FF2B5EF4-FFF2-40B4-BE49-F238E27FC236}">
                <a16:creationId xmlns:a16="http://schemas.microsoft.com/office/drawing/2014/main" id="{C7C5AFB1-AC7C-E97C-8429-A2649EFA9D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3C9036-83BF-B5DE-904D-1C0C5A5F2965}"/>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1203423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81D8E-CA1F-BF41-87A0-57E766098A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1ABB79-E8AC-2EC0-EE04-079A8948BE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B0E335-77CA-614D-6106-7205297FF095}"/>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5" name="Footer Placeholder 4">
            <a:extLst>
              <a:ext uri="{FF2B5EF4-FFF2-40B4-BE49-F238E27FC236}">
                <a16:creationId xmlns:a16="http://schemas.microsoft.com/office/drawing/2014/main" id="{7DDA618F-FE22-EBB2-F8AF-0CA73FCF2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01BD81-16DD-68D9-EB61-BBD4262C6D92}"/>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1349170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EAAE7-4537-73F4-0EE6-AB03BA3C8C4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C0E00740-BC62-8908-F05A-965FB3EE9A3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BDA717-A841-5AC0-7F03-E50B99E4934B}"/>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5" name="Footer Placeholder 4">
            <a:extLst>
              <a:ext uri="{FF2B5EF4-FFF2-40B4-BE49-F238E27FC236}">
                <a16:creationId xmlns:a16="http://schemas.microsoft.com/office/drawing/2014/main" id="{29ED9F6D-4A7B-91CC-DDD7-E5A9098E88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597678-1E74-963C-2322-B5E0BB9417B6}"/>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2107787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3C274-56F9-4730-5029-EA2B8E4FE9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506AEBF-4B45-2CFB-7158-CDC8B013FF8E}"/>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D8FE9F7-D4E3-2683-ED62-E0113256BBB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5BB06F-D5C6-E8AF-DAC2-D4B37B57C485}"/>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6" name="Footer Placeholder 5">
            <a:extLst>
              <a:ext uri="{FF2B5EF4-FFF2-40B4-BE49-F238E27FC236}">
                <a16:creationId xmlns:a16="http://schemas.microsoft.com/office/drawing/2014/main" id="{4D19023C-8815-38DA-6320-5E19C11829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C23F09-C119-AB03-10BA-583647D8D15A}"/>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1741063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906D8-A537-D0FA-342F-3793D67EE8E7}"/>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94B52-F50B-387E-89BE-8717B4376312}"/>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49E5A2F-B692-C2A2-67F2-72C0B4651CC8}"/>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1525E17-E4F7-2610-D000-F1E3536A6EA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74C2977-7FA8-01D9-3455-01F945BD444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8C84127-736D-C4C8-FBEC-B25686E2CADE}"/>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8" name="Footer Placeholder 7">
            <a:extLst>
              <a:ext uri="{FF2B5EF4-FFF2-40B4-BE49-F238E27FC236}">
                <a16:creationId xmlns:a16="http://schemas.microsoft.com/office/drawing/2014/main" id="{274DA809-CA24-9E7C-98F5-79BCABF42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4A368D-BA8F-E6E3-B0CB-F4E3DE82B1B6}"/>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494217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2702A-1496-D5DE-4B74-704A7767AAF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595138F-8DB8-E4A6-0E35-8408CE904780}"/>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4" name="Footer Placeholder 3">
            <a:extLst>
              <a:ext uri="{FF2B5EF4-FFF2-40B4-BE49-F238E27FC236}">
                <a16:creationId xmlns:a16="http://schemas.microsoft.com/office/drawing/2014/main" id="{0B4EF7B6-2990-1CF1-F35F-BB54ECFC23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FB2AB74-12BC-F65C-99ED-073A213D103F}"/>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65730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D67A33-CD62-B802-C36F-3CE263D4E48F}"/>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3" name="Footer Placeholder 2">
            <a:extLst>
              <a:ext uri="{FF2B5EF4-FFF2-40B4-BE49-F238E27FC236}">
                <a16:creationId xmlns:a16="http://schemas.microsoft.com/office/drawing/2014/main" id="{44285BDA-ECB1-2CAF-867B-1AFB22ED85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3A7003-3636-D0F8-B1E9-03F85D79577E}"/>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1195023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01455-78E7-36C2-B2D7-6DA334D0FF1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02688E0F-70E9-8DE1-BADE-77D53166724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968D5C4-B7F5-FD89-BC0A-465EFC35CE6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82D15BD-0AC2-520B-9C30-A313EF010E05}"/>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6" name="Footer Placeholder 5">
            <a:extLst>
              <a:ext uri="{FF2B5EF4-FFF2-40B4-BE49-F238E27FC236}">
                <a16:creationId xmlns:a16="http://schemas.microsoft.com/office/drawing/2014/main" id="{4CD50524-0D7B-63A9-9FAC-C2751C1692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34F797-451E-F9CF-0F14-194421212FDB}"/>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3617698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95E24-901B-5836-4ACA-E472C5F33AB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69163BE3-61E2-E00A-E698-40434E1B597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19EE5721-2285-5261-6FE4-C3ABEC57363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8D7920B-7D54-6BA7-4C9A-1359E0C73905}"/>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6" name="Footer Placeholder 5">
            <a:extLst>
              <a:ext uri="{FF2B5EF4-FFF2-40B4-BE49-F238E27FC236}">
                <a16:creationId xmlns:a16="http://schemas.microsoft.com/office/drawing/2014/main" id="{FD66EA4F-AAB2-6207-67B6-E76D00FE73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54C8E0-C742-3D60-3232-85BDD699A7C6}"/>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1797257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CBAFC-9684-1A6F-903C-95407062934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44B84C6-EC2E-3414-B003-D9C69877C4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B39B83-92B7-5FE6-2D72-89DD3516164F}"/>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5" name="Footer Placeholder 4">
            <a:extLst>
              <a:ext uri="{FF2B5EF4-FFF2-40B4-BE49-F238E27FC236}">
                <a16:creationId xmlns:a16="http://schemas.microsoft.com/office/drawing/2014/main" id="{479526CA-06FA-A355-3E9F-C44804CBB9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14F8B7-23C0-11A5-A7D1-3AC283B7D143}"/>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1402882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CAD6B9-DDFB-535E-E34A-62624333FF19}"/>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58A325C-8D05-D3C5-489D-13D52A9EF6C0}"/>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AF923C-417E-25C0-F896-8B3360C92C8A}"/>
              </a:ext>
            </a:extLst>
          </p:cNvPr>
          <p:cNvSpPr>
            <a:spLocks noGrp="1"/>
          </p:cNvSpPr>
          <p:nvPr>
            <p:ph type="dt" sz="half" idx="10"/>
          </p:nvPr>
        </p:nvSpPr>
        <p:spPr/>
        <p:txBody>
          <a:bodyPr/>
          <a:lstStyle/>
          <a:p>
            <a:fld id="{E6829F14-6C9F-6D4F-88A2-5C38098BCEF2}" type="datetimeFigureOut">
              <a:rPr lang="en-US" smtClean="0"/>
              <a:t>5/30/2022</a:t>
            </a:fld>
            <a:endParaRPr lang="en-US"/>
          </a:p>
        </p:txBody>
      </p:sp>
      <p:sp>
        <p:nvSpPr>
          <p:cNvPr id="5" name="Footer Placeholder 4">
            <a:extLst>
              <a:ext uri="{FF2B5EF4-FFF2-40B4-BE49-F238E27FC236}">
                <a16:creationId xmlns:a16="http://schemas.microsoft.com/office/drawing/2014/main" id="{34775BA6-8EC1-CB44-F58C-F7BC1FDEA2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F55735-A69F-3F6D-1DE5-A3207D9DED11}"/>
              </a:ext>
            </a:extLst>
          </p:cNvPr>
          <p:cNvSpPr>
            <a:spLocks noGrp="1"/>
          </p:cNvSpPr>
          <p:nvPr>
            <p:ph type="sldNum" sz="quarter" idx="12"/>
          </p:nvPr>
        </p:nvSpPr>
        <p:spPr/>
        <p:txBody>
          <a:bodyPr/>
          <a:lstStyle/>
          <a:p>
            <a:fld id="{27DF0C01-50F4-5B4A-9D52-1E6165C48475}" type="slidenum">
              <a:rPr lang="en-US" smtClean="0"/>
              <a:t>‹#›</a:t>
            </a:fld>
            <a:endParaRPr lang="en-US"/>
          </a:p>
        </p:txBody>
      </p:sp>
    </p:spTree>
    <p:extLst>
      <p:ext uri="{BB962C8B-B14F-4D97-AF65-F5344CB8AC3E}">
        <p14:creationId xmlns:p14="http://schemas.microsoft.com/office/powerpoint/2010/main" val="38347372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 y="152400"/>
            <a:ext cx="8229600" cy="366713"/>
          </a:xfrm>
        </p:spPr>
        <p:txBody>
          <a:bodyPr/>
          <a:lstStyle/>
          <a:p>
            <a:r>
              <a:rPr lang="en-US"/>
              <a:t>Click to edit Master title style</a:t>
            </a:r>
          </a:p>
        </p:txBody>
      </p:sp>
      <p:sp>
        <p:nvSpPr>
          <p:cNvPr id="3" name="Text Placeholder 2"/>
          <p:cNvSpPr>
            <a:spLocks noGrp="1"/>
          </p:cNvSpPr>
          <p:nvPr>
            <p:ph type="body" sz="half" idx="1"/>
          </p:nvPr>
        </p:nvSpPr>
        <p:spPr>
          <a:xfrm>
            <a:off x="457200" y="731838"/>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731838"/>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49918905"/>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sp>
        <p:nvSpPr>
          <p:cNvPr id="6" name="Title Placeholder 1"/>
          <p:cNvSpPr>
            <a:spLocks noGrp="1"/>
          </p:cNvSpPr>
          <p:nvPr>
            <p:ph type="title"/>
          </p:nvPr>
        </p:nvSpPr>
        <p:spPr>
          <a:xfrm>
            <a:off x="270000" y="430747"/>
            <a:ext cx="8600156" cy="404119"/>
          </a:xfrm>
          <a:prstGeom prst="rect">
            <a:avLst/>
          </a:prstGeom>
        </p:spPr>
        <p:txBody>
          <a:bodyPr vert="horz" lIns="0" tIns="0" rIns="0" bIns="0" rtlCol="0" anchor="t">
            <a:noAutofit/>
          </a:bodyPr>
          <a:lstStyle/>
          <a:p>
            <a:r>
              <a:rPr lang="en-US"/>
              <a:t>Click to edit Master title style</a:t>
            </a:r>
            <a:endParaRPr lang="en-GB"/>
          </a:p>
        </p:txBody>
      </p:sp>
      <p:sp>
        <p:nvSpPr>
          <p:cNvPr id="8" name="Text Placeholder 2"/>
          <p:cNvSpPr>
            <a:spLocks noGrp="1"/>
          </p:cNvSpPr>
          <p:nvPr>
            <p:ph type="body" sz="quarter" idx="16"/>
          </p:nvPr>
        </p:nvSpPr>
        <p:spPr>
          <a:xfrm>
            <a:off x="267893" y="909638"/>
            <a:ext cx="8607998" cy="396875"/>
          </a:xfrm>
        </p:spPr>
        <p:txBody>
          <a:bodyPr/>
          <a:lstStyle>
            <a:lvl1pPr>
              <a:defRPr sz="1625"/>
            </a:lvl1pPr>
          </a:lstStyle>
          <a:p>
            <a:pPr lvl="0"/>
            <a:r>
              <a:rPr lang="en-US"/>
              <a:t>Click to edit Master text styles</a:t>
            </a:r>
          </a:p>
        </p:txBody>
      </p:sp>
      <p:sp>
        <p:nvSpPr>
          <p:cNvPr id="9" name="Slide Number Placeholder 5"/>
          <p:cNvSpPr>
            <a:spLocks noGrp="1"/>
          </p:cNvSpPr>
          <p:nvPr>
            <p:ph type="sldNum" sz="quarter" idx="4"/>
          </p:nvPr>
        </p:nvSpPr>
        <p:spPr>
          <a:xfrm>
            <a:off x="8343900" y="6553200"/>
            <a:ext cx="727472" cy="196850"/>
          </a:xfrm>
          <a:prstGeom prst="rect">
            <a:avLst/>
          </a:prstGeom>
        </p:spPr>
        <p:txBody>
          <a:bodyPr vert="horz" lIns="0" tIns="0" rIns="0" bIns="0" rtlCol="0" anchor="ctr"/>
          <a:lstStyle>
            <a:lvl1pPr algn="r">
              <a:defRPr sz="625">
                <a:solidFill>
                  <a:schemeClr val="tx1"/>
                </a:solidFill>
              </a:defRPr>
            </a:lvl1pPr>
          </a:lstStyle>
          <a:p>
            <a:fld id="{4034BEE3-566C-4068-A777-C3A4762E861B}" type="slidenum">
              <a:rPr lang="en-GB" smtClean="0">
                <a:solidFill>
                  <a:srgbClr val="717171"/>
                </a:solidFill>
              </a:rPr>
              <a:pPr/>
              <a:t>‹#›</a:t>
            </a:fld>
            <a:endParaRPr lang="en-GB" dirty="0">
              <a:solidFill>
                <a:srgbClr val="717171"/>
              </a:solidFill>
            </a:endParaRPr>
          </a:p>
        </p:txBody>
      </p:sp>
    </p:spTree>
    <p:extLst>
      <p:ext uri="{BB962C8B-B14F-4D97-AF65-F5344CB8AC3E}">
        <p14:creationId xmlns:p14="http://schemas.microsoft.com/office/powerpoint/2010/main" val="103709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93718" y="179388"/>
            <a:ext cx="9050337" cy="652462"/>
          </a:xfrm>
        </p:spPr>
        <p:txBody>
          <a:bodyPr/>
          <a:lstStyle/>
          <a:p>
            <a:r>
              <a:rPr lang="en-US"/>
              <a:t>Click to edit Master title style</a:t>
            </a:r>
          </a:p>
        </p:txBody>
      </p:sp>
      <p:sp>
        <p:nvSpPr>
          <p:cNvPr id="3" name="Content Placeholder 2"/>
          <p:cNvSpPr>
            <a:spLocks noGrp="1"/>
          </p:cNvSpPr>
          <p:nvPr>
            <p:ph sz="quarter" idx="1"/>
          </p:nvPr>
        </p:nvSpPr>
        <p:spPr>
          <a:xfrm>
            <a:off x="501652" y="1446213"/>
            <a:ext cx="2078038" cy="2105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2732185" y="1446213"/>
            <a:ext cx="2078037" cy="2105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501652" y="3703638"/>
            <a:ext cx="2078038" cy="21066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2732185" y="3703638"/>
            <a:ext cx="2078037" cy="21066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5324550"/>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8640AA-3CCC-793A-33E6-02748B4750D3}"/>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E44280D-A602-C80C-6D42-F86CFBD0226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7ADDCA-5D01-171C-CEE3-AF3B84BB861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6829F14-6C9F-6D4F-88A2-5C38098BCEF2}" type="datetimeFigureOut">
              <a:rPr lang="en-US" smtClean="0"/>
              <a:t>5/30/2022</a:t>
            </a:fld>
            <a:endParaRPr lang="en-US"/>
          </a:p>
        </p:txBody>
      </p:sp>
      <p:sp>
        <p:nvSpPr>
          <p:cNvPr id="5" name="Footer Placeholder 4">
            <a:extLst>
              <a:ext uri="{FF2B5EF4-FFF2-40B4-BE49-F238E27FC236}">
                <a16:creationId xmlns:a16="http://schemas.microsoft.com/office/drawing/2014/main" id="{3863F6CF-E5A9-6326-1245-0F5673805D6B}"/>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DE050A-827D-A8CA-74EF-5EB610DB9C6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7DF0C01-50F4-5B4A-9D52-1E6165C48475}" type="slidenum">
              <a:rPr lang="en-US" smtClean="0"/>
              <a:t>‹#›</a:t>
            </a:fld>
            <a:endParaRPr lang="en-US"/>
          </a:p>
        </p:txBody>
      </p:sp>
    </p:spTree>
    <p:extLst>
      <p:ext uri="{BB962C8B-B14F-4D97-AF65-F5344CB8AC3E}">
        <p14:creationId xmlns:p14="http://schemas.microsoft.com/office/powerpoint/2010/main" val="1562139377"/>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9" r:id="rId1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 Id="rId14" Type="http://schemas.openxmlformats.org/officeDocument/2006/relationships/image" Target="../media/image2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49.png"/><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2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image" Target="../media/image55.jpeg"/><Relationship Id="rId7" Type="http://schemas.openxmlformats.org/officeDocument/2006/relationships/image" Target="../media/image59.jpe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2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14.xml"/><Relationship Id="rId4" Type="http://schemas.openxmlformats.org/officeDocument/2006/relationships/image" Target="../media/image64.jpeg"/></Relationships>
</file>

<file path=ppt/slides/_rels/slide2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14.xml"/><Relationship Id="rId5" Type="http://schemas.openxmlformats.org/officeDocument/2006/relationships/image" Target="../media/image68.jpeg"/><Relationship Id="rId4" Type="http://schemas.openxmlformats.org/officeDocument/2006/relationships/image" Target="../media/image67.jpeg"/></Relationships>
</file>

<file path=ppt/slides/_rels/slide2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73.jpeg"/><Relationship Id="rId4" Type="http://schemas.openxmlformats.org/officeDocument/2006/relationships/image" Target="../media/image72.jpe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6.jpeg"/></Relationships>
</file>

<file path=ppt/slides/_rels/slide3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78.jpeg"/></Relationships>
</file>

<file path=ppt/slides/_rels/slide32.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xml"/><Relationship Id="rId5" Type="http://schemas.openxmlformats.org/officeDocument/2006/relationships/image" Target="../media/image82.jpeg"/><Relationship Id="rId4" Type="http://schemas.openxmlformats.org/officeDocument/2006/relationships/image" Target="../media/image81.jpeg"/></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4.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88.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92.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95.jpeg"/><Relationship Id="rId4" Type="http://schemas.openxmlformats.org/officeDocument/2006/relationships/image" Target="../media/image94.jpeg"/></Relationships>
</file>

<file path=ppt/slides/_rels/slide44.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2.xml"/><Relationship Id="rId4" Type="http://schemas.openxmlformats.org/officeDocument/2006/relationships/image" Target="../media/image107.png"/></Relationships>
</file>

<file path=ppt/slides/_rels/slide5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10.jpeg"/></Relationships>
</file>

<file path=ppt/slides/_rels/slide55.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112.jp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114.jpeg"/></Relationships>
</file>

<file path=ppt/slides/_rels/slide58.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116.jpeg"/></Relationships>
</file>

<file path=ppt/slides/_rels/slide59.xml.rels><?xml version="1.0" encoding="UTF-8" standalone="yes"?>
<Relationships xmlns="http://schemas.openxmlformats.org/package/2006/relationships"><Relationship Id="rId3" Type="http://schemas.openxmlformats.org/officeDocument/2006/relationships/image" Target="../media/image117.jpeg"/><Relationship Id="rId7" Type="http://schemas.openxmlformats.org/officeDocument/2006/relationships/image" Target="../media/image121.jpe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120.jpeg"/><Relationship Id="rId5" Type="http://schemas.openxmlformats.org/officeDocument/2006/relationships/image" Target="../media/image119.jpeg"/><Relationship Id="rId4" Type="http://schemas.openxmlformats.org/officeDocument/2006/relationships/image" Target="../media/image118.jpeg"/></Relationships>
</file>

<file path=ppt/slides/_rels/slide6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83.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39.xml"/><Relationship Id="rId1" Type="http://schemas.openxmlformats.org/officeDocument/2006/relationships/slideLayout" Target="../slideLayouts/slideLayout7.xml"/><Relationship Id="rId5" Type="http://schemas.openxmlformats.org/officeDocument/2006/relationships/image" Target="../media/image126.jpeg"/><Relationship Id="rId4" Type="http://schemas.openxmlformats.org/officeDocument/2006/relationships/image" Target="../media/image125.tiff"/></Relationships>
</file>

<file path=ppt/slides/_rels/slide63.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129.jpeg"/><Relationship Id="rId4" Type="http://schemas.openxmlformats.org/officeDocument/2006/relationships/image" Target="../media/image128.jpeg"/></Relationships>
</file>

<file path=ppt/slides/_rels/slide64.xml.rels><?xml version="1.0" encoding="UTF-8" standalone="yes"?>
<Relationships xmlns="http://schemas.openxmlformats.org/package/2006/relationships"><Relationship Id="rId3" Type="http://schemas.openxmlformats.org/officeDocument/2006/relationships/image" Target="../media/image130.jpg"/><Relationship Id="rId2" Type="http://schemas.openxmlformats.org/officeDocument/2006/relationships/notesSlide" Target="../notesSlides/notesSlide41.xml"/><Relationship Id="rId1" Type="http://schemas.openxmlformats.org/officeDocument/2006/relationships/slideLayout" Target="../slideLayouts/slideLayout7.xml"/><Relationship Id="rId5" Type="http://schemas.openxmlformats.org/officeDocument/2006/relationships/image" Target="../media/image132.jpg"/><Relationship Id="rId4" Type="http://schemas.openxmlformats.org/officeDocument/2006/relationships/image" Target="../media/image131.jpg"/></Relationships>
</file>

<file path=ppt/slides/_rels/slide65.xml.rels><?xml version="1.0" encoding="UTF-8" standalone="yes"?>
<Relationships xmlns="http://schemas.openxmlformats.org/package/2006/relationships"><Relationship Id="rId8" Type="http://schemas.openxmlformats.org/officeDocument/2006/relationships/image" Target="../media/image139.jpeg"/><Relationship Id="rId3" Type="http://schemas.openxmlformats.org/officeDocument/2006/relationships/image" Target="../media/image134.png"/><Relationship Id="rId7" Type="http://schemas.openxmlformats.org/officeDocument/2006/relationships/image" Target="../media/image138.jpeg"/><Relationship Id="rId2" Type="http://schemas.openxmlformats.org/officeDocument/2006/relationships/image" Target="../media/image133.jpeg"/><Relationship Id="rId1" Type="http://schemas.openxmlformats.org/officeDocument/2006/relationships/slideLayout" Target="../slideLayouts/slideLayout2.xml"/><Relationship Id="rId6" Type="http://schemas.openxmlformats.org/officeDocument/2006/relationships/image" Target="../media/image137.jpeg"/><Relationship Id="rId5" Type="http://schemas.openxmlformats.org/officeDocument/2006/relationships/image" Target="../media/image136.jpeg"/><Relationship Id="rId4" Type="http://schemas.openxmlformats.org/officeDocument/2006/relationships/image" Target="../media/image135.jpeg"/></Relationships>
</file>

<file path=ppt/slides/_rels/slide66.xml.rels><?xml version="1.0" encoding="UTF-8" standalone="yes"?>
<Relationships xmlns="http://schemas.openxmlformats.org/package/2006/relationships"><Relationship Id="rId3" Type="http://schemas.openxmlformats.org/officeDocument/2006/relationships/image" Target="../media/image140.jp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145.jpeg"/><Relationship Id="rId5" Type="http://schemas.openxmlformats.org/officeDocument/2006/relationships/image" Target="../media/image144.jpeg"/><Relationship Id="rId4" Type="http://schemas.openxmlformats.org/officeDocument/2006/relationships/image" Target="../media/image143.jpeg"/></Relationships>
</file>

<file path=ppt/slides/_rels/slide69.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46.jpeg"/><Relationship Id="rId1" Type="http://schemas.openxmlformats.org/officeDocument/2006/relationships/slideLayout" Target="../slideLayouts/slideLayout6.xml"/><Relationship Id="rId6" Type="http://schemas.openxmlformats.org/officeDocument/2006/relationships/image" Target="../media/image150.jpeg"/><Relationship Id="rId5" Type="http://schemas.openxmlformats.org/officeDocument/2006/relationships/image" Target="../media/image149.tiff"/><Relationship Id="rId4" Type="http://schemas.openxmlformats.org/officeDocument/2006/relationships/image" Target="../media/image148.jpeg"/></Relationships>
</file>

<file path=ppt/slides/_rels/slide70.xml.rels><?xml version="1.0" encoding="UTF-8" standalone="yes"?>
<Relationships xmlns="http://schemas.openxmlformats.org/package/2006/relationships"><Relationship Id="rId3" Type="http://schemas.openxmlformats.org/officeDocument/2006/relationships/image" Target="../media/image151.emf"/><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53.jp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55.jpg"/><Relationship Id="rId2" Type="http://schemas.openxmlformats.org/officeDocument/2006/relationships/image" Target="../media/image154.jpg"/><Relationship Id="rId1" Type="http://schemas.openxmlformats.org/officeDocument/2006/relationships/slideLayout" Target="../slideLayouts/slideLayout2.xml"/><Relationship Id="rId6" Type="http://schemas.openxmlformats.org/officeDocument/2006/relationships/image" Target="../media/image158.jpg"/><Relationship Id="rId5" Type="http://schemas.openxmlformats.org/officeDocument/2006/relationships/image" Target="../media/image157.jpg"/><Relationship Id="rId4" Type="http://schemas.openxmlformats.org/officeDocument/2006/relationships/image" Target="../media/image156.jpeg"/></Relationships>
</file>

<file path=ppt/slides/_rels/slide74.xml.rels><?xml version="1.0" encoding="UTF-8" standalone="yes"?>
<Relationships xmlns="http://schemas.openxmlformats.org/package/2006/relationships"><Relationship Id="rId2" Type="http://schemas.openxmlformats.org/officeDocument/2006/relationships/image" Target="../media/image159.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8" Type="http://schemas.openxmlformats.org/officeDocument/2006/relationships/image" Target="../media/image165.jpeg"/><Relationship Id="rId3" Type="http://schemas.openxmlformats.org/officeDocument/2006/relationships/image" Target="../media/image160.jpeg"/><Relationship Id="rId7" Type="http://schemas.openxmlformats.org/officeDocument/2006/relationships/image" Target="../media/image164.jpeg"/><Relationship Id="rId2" Type="http://schemas.openxmlformats.org/officeDocument/2006/relationships/notesSlide" Target="../notesSlides/notesSlide45.xml"/><Relationship Id="rId1" Type="http://schemas.openxmlformats.org/officeDocument/2006/relationships/slideLayout" Target="../slideLayouts/slideLayout13.xml"/><Relationship Id="rId6" Type="http://schemas.openxmlformats.org/officeDocument/2006/relationships/image" Target="../media/image163.jpeg"/><Relationship Id="rId11" Type="http://schemas.openxmlformats.org/officeDocument/2006/relationships/image" Target="../media/image168.jpeg"/><Relationship Id="rId5" Type="http://schemas.openxmlformats.org/officeDocument/2006/relationships/image" Target="../media/image162.jpeg"/><Relationship Id="rId10" Type="http://schemas.openxmlformats.org/officeDocument/2006/relationships/image" Target="../media/image167.jpeg"/><Relationship Id="rId4" Type="http://schemas.openxmlformats.org/officeDocument/2006/relationships/image" Target="../media/image161.jpeg"/><Relationship Id="rId9" Type="http://schemas.openxmlformats.org/officeDocument/2006/relationships/image" Target="../media/image166.jpe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70.jpg"/><Relationship Id="rId2" Type="http://schemas.openxmlformats.org/officeDocument/2006/relationships/image" Target="../media/image169.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71.jpg"/><Relationship Id="rId2" Type="http://schemas.openxmlformats.org/officeDocument/2006/relationships/image" Target="../media/image169.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72.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73.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74.jpe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3" Type="http://schemas.openxmlformats.org/officeDocument/2006/relationships/image" Target="../media/image176.jpg"/><Relationship Id="rId2" Type="http://schemas.openxmlformats.org/officeDocument/2006/relationships/image" Target="../media/image175.jp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78.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179.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80.jp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81.jp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82.jp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83.jp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84.jp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185.jp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86.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87.jp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88.jp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89.jp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image" Target="../media/image190.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93.png"/><Relationship Id="rId4" Type="http://schemas.openxmlformats.org/officeDocument/2006/relationships/image" Target="../media/image192.emf"/></Relationships>
</file>

<file path=ppt/slides/_rels/slide100.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195.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197.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7.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201.jpe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204.jpeg"/><Relationship Id="rId5" Type="http://schemas.openxmlformats.org/officeDocument/2006/relationships/image" Target="../media/image203.jpeg"/><Relationship Id="rId4" Type="http://schemas.openxmlformats.org/officeDocument/2006/relationships/image" Target="../media/image202.jpeg"/></Relationships>
</file>

<file path=ppt/slides/_rels/slide10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205.emf"/></Relationships>
</file>

<file path=ppt/slides/_rels/slide11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206.emf"/></Relationships>
</file>

<file path=ppt/slides/_rels/slide111.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207.emf"/></Relationships>
</file>

<file path=ppt/slides/_rels/slide112.xml.rels><?xml version="1.0" encoding="UTF-8" standalone="yes"?>
<Relationships xmlns="http://schemas.openxmlformats.org/package/2006/relationships"><Relationship Id="rId3" Type="http://schemas.openxmlformats.org/officeDocument/2006/relationships/image" Target="../media/image209.png"/><Relationship Id="rId2" Type="http://schemas.openxmlformats.org/officeDocument/2006/relationships/image" Target="../media/image208.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210.jpe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211.jpeg"/></Relationships>
</file>

<file path=ppt/slides/_rels/slide114.xml.rels><?xml version="1.0" encoding="UTF-8" standalone="yes"?>
<Relationships xmlns="http://schemas.openxmlformats.org/package/2006/relationships"><Relationship Id="rId3" Type="http://schemas.openxmlformats.org/officeDocument/2006/relationships/image" Target="../media/image210.jpe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212.png"/><Relationship Id="rId4" Type="http://schemas.openxmlformats.org/officeDocument/2006/relationships/image" Target="../media/image211.jpeg"/></Relationships>
</file>

<file path=ppt/slides/_rels/slide115.xml.rels><?xml version="1.0" encoding="UTF-8" standalone="yes"?>
<Relationships xmlns="http://schemas.openxmlformats.org/package/2006/relationships"><Relationship Id="rId2" Type="http://schemas.openxmlformats.org/officeDocument/2006/relationships/image" Target="../media/image213.tiff"/><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215.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216.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217.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218.jp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MV_logo_horz.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8473" y="1026895"/>
            <a:ext cx="3694514" cy="1015958"/>
          </a:xfrm>
          <a:prstGeom prst="rect">
            <a:avLst/>
          </a:prstGeom>
        </p:spPr>
      </p:pic>
      <p:sp>
        <p:nvSpPr>
          <p:cNvPr id="2" name="Rectangle 1"/>
          <p:cNvSpPr/>
          <p:nvPr/>
        </p:nvSpPr>
        <p:spPr>
          <a:xfrm>
            <a:off x="1143000" y="5011680"/>
            <a:ext cx="6858000" cy="369332"/>
          </a:xfrm>
          <a:prstGeom prst="rect">
            <a:avLst/>
          </a:prstGeom>
        </p:spPr>
        <p:txBody>
          <a:bodyPr wrap="square">
            <a:spAutoFit/>
          </a:bodyPr>
          <a:lstStyle/>
          <a:p>
            <a:pPr lvl="0" algn="ctr">
              <a:spcBef>
                <a:spcPct val="20000"/>
              </a:spcBef>
            </a:pPr>
            <a:r>
              <a:rPr lang="en-US" b="1" spc="-113" dirty="0">
                <a:solidFill>
                  <a:srgbClr val="A5AF21"/>
                </a:solidFill>
                <a:latin typeface="Arial" panose="020B0604020202020204" pitchFamily="34" charset="0"/>
                <a:cs typeface="Arial" panose="020B0604020202020204" pitchFamily="34" charset="0"/>
              </a:rPr>
              <a:t>Jay Bullock</a:t>
            </a:r>
          </a:p>
        </p:txBody>
      </p:sp>
      <p:sp>
        <p:nvSpPr>
          <p:cNvPr id="4" name="Rectangle 3"/>
          <p:cNvSpPr/>
          <p:nvPr/>
        </p:nvSpPr>
        <p:spPr>
          <a:xfrm>
            <a:off x="1143000" y="2251755"/>
            <a:ext cx="6858000" cy="646331"/>
          </a:xfrm>
          <a:prstGeom prst="rect">
            <a:avLst/>
          </a:prstGeom>
        </p:spPr>
        <p:txBody>
          <a:bodyPr wrap="square">
            <a:spAutoFit/>
          </a:bodyPr>
          <a:lstStyle/>
          <a:p>
            <a:pPr algn="ctr"/>
            <a:r>
              <a:rPr lang="en-US" sz="3600" b="1" i="1" spc="-225" dirty="0">
                <a:solidFill>
                  <a:srgbClr val="A5AF21"/>
                </a:solidFill>
                <a:latin typeface="Arial" panose="020B0604020202020204" pitchFamily="34" charset="0"/>
                <a:cs typeface="Arial" panose="020B0604020202020204" pitchFamily="34" charset="0"/>
              </a:rPr>
              <a:t>Past, Present and Future</a:t>
            </a:r>
            <a:endParaRPr lang="en-US" sz="3600" b="1" i="1" dirty="0">
              <a:solidFill>
                <a:srgbClr val="A5AF21"/>
              </a:solidFill>
              <a:latin typeface="Arial" panose="020B0604020202020204" pitchFamily="34" charset="0"/>
              <a:cs typeface="Arial" panose="020B0604020202020204" pitchFamily="34" charset="0"/>
            </a:endParaRPr>
          </a:p>
        </p:txBody>
      </p:sp>
      <p:sp>
        <p:nvSpPr>
          <p:cNvPr id="5" name="Rectangle 4"/>
          <p:cNvSpPr/>
          <p:nvPr/>
        </p:nvSpPr>
        <p:spPr>
          <a:xfrm>
            <a:off x="694049" y="3718696"/>
            <a:ext cx="7755903" cy="830997"/>
          </a:xfrm>
          <a:prstGeom prst="rect">
            <a:avLst/>
          </a:prstGeom>
        </p:spPr>
        <p:txBody>
          <a:bodyPr wrap="square">
            <a:spAutoFit/>
          </a:bodyPr>
          <a:lstStyle/>
          <a:p>
            <a:pPr lvl="0" algn="ctr"/>
            <a:r>
              <a:rPr lang="en-US" sz="2400" b="1" kern="800" dirty="0">
                <a:solidFill>
                  <a:schemeClr val="accent6">
                    <a:lumMod val="75000"/>
                  </a:schemeClr>
                </a:solidFill>
                <a:latin typeface="Arial" panose="020B0604020202020204" pitchFamily="34" charset="0"/>
                <a:cs typeface="Arial" panose="020B0604020202020204" pitchFamily="34" charset="0"/>
              </a:rPr>
              <a:t>Orange County Subdivision Committee</a:t>
            </a:r>
          </a:p>
          <a:p>
            <a:pPr lvl="0" algn="ctr"/>
            <a:r>
              <a:rPr lang="en-US" sz="2400" b="1" kern="800" dirty="0">
                <a:solidFill>
                  <a:schemeClr val="accent6">
                    <a:lumMod val="75000"/>
                  </a:schemeClr>
                </a:solidFill>
                <a:latin typeface="Arial" panose="020B0604020202020204" pitchFamily="34" charset="0"/>
                <a:cs typeface="Arial" panose="020B0604020202020204" pitchFamily="34" charset="0"/>
              </a:rPr>
              <a:t>June 1, 2022</a:t>
            </a:r>
          </a:p>
        </p:txBody>
      </p:sp>
    </p:spTree>
    <p:extLst>
      <p:ext uri="{BB962C8B-B14F-4D97-AF65-F5344CB8AC3E}">
        <p14:creationId xmlns:p14="http://schemas.microsoft.com/office/powerpoint/2010/main" val="1812910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6963"/>
            <a:ext cx="8229600" cy="857250"/>
          </a:xfrm>
        </p:spPr>
        <p:txBody>
          <a:bodyPr>
            <a:normAutofit fontScale="90000"/>
          </a:bodyPr>
          <a:lstStyle/>
          <a:p>
            <a:pPr algn="ctr"/>
            <a:r>
              <a:rPr lang="en-US" sz="3200" b="1" dirty="0">
                <a:solidFill>
                  <a:srgbClr val="78A22F"/>
                </a:solidFill>
                <a:latin typeface="Helvetica Neue" panose="02000503000000020004" pitchFamily="2" charset="0"/>
              </a:rPr>
              <a:t>“The Ranch”</a:t>
            </a:r>
            <a:br>
              <a:rPr lang="en-US" sz="2400" dirty="0"/>
            </a:br>
            <a:r>
              <a:rPr lang="en-US" sz="2400" dirty="0"/>
              <a:t>Past, Present and Future of the Historic Rancho Mission Viejo</a:t>
            </a: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3907" y="2199670"/>
            <a:ext cx="5096786" cy="3363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ChangeAspect="1" noChangeArrowheads="1"/>
          </p:cNvPicPr>
          <p:nvPr/>
        </p:nvPicPr>
        <p:blipFill>
          <a:blip r:embed="rId4">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2003723" y="3857462"/>
            <a:ext cx="2548577" cy="16990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63481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0389" y="2669680"/>
            <a:ext cx="5003223" cy="1284845"/>
          </a:xfrm>
        </p:spPr>
        <p:txBody>
          <a:bodyPr vert="horz" lIns="68580" tIns="34290" rIns="68580" bIns="34290" rtlCol="0" anchor="b">
            <a:normAutofit fontScale="90000"/>
          </a:bodyPr>
          <a:lstStyle/>
          <a:p>
            <a:pPr algn="ctr"/>
            <a:br>
              <a:rPr lang="en-US" sz="3600" i="1" spc="-225" dirty="0">
                <a:solidFill>
                  <a:srgbClr val="A5AF21"/>
                </a:solidFill>
                <a:latin typeface="Archer Book"/>
                <a:ea typeface="+mn-ea"/>
                <a:cs typeface="+mn-cs"/>
              </a:rPr>
            </a:br>
            <a:r>
              <a:rPr lang="en-US" sz="2800" b="1" i="1" dirty="0">
                <a:solidFill>
                  <a:srgbClr val="78A22F"/>
                </a:solidFill>
                <a:latin typeface="Helvetica Neue" panose="02000503000000020004" pitchFamily="2" charset="0"/>
              </a:rPr>
              <a:t>Ranching and Farming</a:t>
            </a:r>
            <a:br>
              <a:rPr lang="en-US" sz="3600" i="1" spc="-225" dirty="0">
                <a:solidFill>
                  <a:srgbClr val="A5AF21"/>
                </a:solidFill>
                <a:latin typeface="Arial" panose="020B0604020202020204" pitchFamily="34" charset="0"/>
                <a:ea typeface="+mn-ea"/>
                <a:cs typeface="Arial" panose="020B0604020202020204" pitchFamily="34" charset="0"/>
              </a:rPr>
            </a:br>
            <a:r>
              <a:rPr lang="en-US" sz="2025" kern="800" dirty="0">
                <a:solidFill>
                  <a:schemeClr val="accent6">
                    <a:lumMod val="75000"/>
                  </a:schemeClr>
                </a:solidFill>
                <a:latin typeface="Arial" panose="020B0604020202020204" pitchFamily="34" charset="0"/>
                <a:cs typeface="Arial" panose="020B0604020202020204" pitchFamily="34" charset="0"/>
              </a:rPr>
              <a:t>Since 1882 – 200,000+ acres</a:t>
            </a:r>
            <a:br>
              <a:rPr lang="en-US" sz="2025" kern="800" dirty="0">
                <a:solidFill>
                  <a:schemeClr val="accent6">
                    <a:lumMod val="75000"/>
                  </a:schemeClr>
                </a:solidFill>
                <a:latin typeface="Arial" panose="020B0604020202020204" pitchFamily="34" charset="0"/>
                <a:cs typeface="Arial" panose="020B0604020202020204" pitchFamily="34" charset="0"/>
              </a:rPr>
            </a:br>
            <a:r>
              <a:rPr lang="en-US" sz="2025" kern="800" dirty="0">
                <a:solidFill>
                  <a:schemeClr val="accent6">
                    <a:lumMod val="75000"/>
                  </a:schemeClr>
                </a:solidFill>
                <a:latin typeface="Arial" panose="020B0604020202020204" pitchFamily="34" charset="0"/>
                <a:cs typeface="Arial" panose="020B0604020202020204" pitchFamily="34" charset="0"/>
              </a:rPr>
              <a:t>Cattle, lemons, avocados &amp; Dryland Farming</a:t>
            </a:r>
            <a:endParaRPr lang="en-US" sz="2025" i="1" spc="-225" dirty="0">
              <a:solidFill>
                <a:srgbClr val="A5AF21"/>
              </a:solidFill>
              <a:latin typeface="Arial" panose="020B0604020202020204" pitchFamily="34" charset="0"/>
              <a:ea typeface="+mn-ea"/>
              <a:cs typeface="Arial" panose="020B0604020202020204" pitchFamily="34" charset="0"/>
            </a:endParaRPr>
          </a:p>
        </p:txBody>
      </p:sp>
      <p:pic>
        <p:nvPicPr>
          <p:cNvPr id="2051" name="Picture 3"/>
          <p:cNvPicPr>
            <a:picLocks noChangeAspect="1" noChangeArrowheads="1"/>
          </p:cNvPicPr>
          <p:nvPr/>
        </p:nvPicPr>
        <p:blipFill>
          <a:blip r:embed="rId3"/>
          <a:stretch>
            <a:fillRect/>
          </a:stretch>
        </p:blipFill>
        <p:spPr bwMode="auto">
          <a:xfrm>
            <a:off x="3200400" y="857259"/>
            <a:ext cx="4800600" cy="1597847"/>
          </a:xfrm>
          <a:custGeom>
            <a:avLst/>
            <a:gdLst>
              <a:gd name="connsiteX0" fmla="*/ 986689 w 8542682"/>
              <a:gd name="connsiteY0" fmla="*/ 0 h 2130473"/>
              <a:gd name="connsiteX1" fmla="*/ 8542682 w 8542682"/>
              <a:gd name="connsiteY1" fmla="*/ 0 h 2130473"/>
              <a:gd name="connsiteX2" fmla="*/ 8542682 w 8542682"/>
              <a:gd name="connsiteY2" fmla="*/ 2130473 h 2130473"/>
              <a:gd name="connsiteX3" fmla="*/ 0 w 8542682"/>
              <a:gd name="connsiteY3" fmla="*/ 2130473 h 2130473"/>
            </a:gdLst>
            <a:ahLst/>
            <a:cxnLst>
              <a:cxn ang="0">
                <a:pos x="connsiteX0" y="connsiteY0"/>
              </a:cxn>
              <a:cxn ang="0">
                <a:pos x="connsiteX1" y="connsiteY1"/>
              </a:cxn>
              <a:cxn ang="0">
                <a:pos x="connsiteX2" y="connsiteY2"/>
              </a:cxn>
              <a:cxn ang="0">
                <a:pos x="connsiteX3" y="connsiteY3"/>
              </a:cxn>
            </a:cxnLst>
            <a:rect l="l" t="t" r="r" b="b"/>
            <a:pathLst>
              <a:path w="8542682" h="2130473">
                <a:moveTo>
                  <a:pt x="986689" y="0"/>
                </a:moveTo>
                <a:lnTo>
                  <a:pt x="8542682" y="0"/>
                </a:lnTo>
                <a:lnTo>
                  <a:pt x="8542682" y="2130473"/>
                </a:lnTo>
                <a:lnTo>
                  <a:pt x="0" y="2130473"/>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4"/>
          <a:stretch>
            <a:fillRect/>
          </a:stretch>
        </p:blipFill>
        <p:spPr bwMode="auto">
          <a:xfrm>
            <a:off x="1158866" y="852033"/>
            <a:ext cx="2485552" cy="1597855"/>
          </a:xfrm>
          <a:custGeom>
            <a:avLst/>
            <a:gdLst>
              <a:gd name="connsiteX0" fmla="*/ 0 w 4475140"/>
              <a:gd name="connsiteY0" fmla="*/ 0 h 2130473"/>
              <a:gd name="connsiteX1" fmla="*/ 1074821 w 4475140"/>
              <a:gd name="connsiteY1" fmla="*/ 0 h 2130473"/>
              <a:gd name="connsiteX2" fmla="*/ 1074821 w 4475140"/>
              <a:gd name="connsiteY2" fmla="*/ 239 h 2130473"/>
              <a:gd name="connsiteX3" fmla="*/ 4475140 w 4475140"/>
              <a:gd name="connsiteY3" fmla="*/ 239 h 2130473"/>
              <a:gd name="connsiteX4" fmla="*/ 3488563 w 4475140"/>
              <a:gd name="connsiteY4" fmla="*/ 2130473 h 2130473"/>
              <a:gd name="connsiteX5" fmla="*/ 0 w 4475140"/>
              <a:gd name="connsiteY5" fmla="*/ 2130473 h 2130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30473">
                <a:moveTo>
                  <a:pt x="0" y="0"/>
                </a:moveTo>
                <a:lnTo>
                  <a:pt x="1074821" y="0"/>
                </a:lnTo>
                <a:lnTo>
                  <a:pt x="1074821" y="239"/>
                </a:lnTo>
                <a:lnTo>
                  <a:pt x="4475140" y="239"/>
                </a:lnTo>
                <a:lnTo>
                  <a:pt x="3488563" y="2130473"/>
                </a:lnTo>
                <a:lnTo>
                  <a:pt x="0" y="2130473"/>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4"/>
          <p:cNvPicPr>
            <a:picLocks noChangeAspect="1" noChangeArrowheads="1"/>
          </p:cNvPicPr>
          <p:nvPr/>
        </p:nvPicPr>
        <p:blipFill>
          <a:blip r:embed="rId5"/>
          <a:stretch>
            <a:fillRect/>
          </a:stretch>
        </p:blipFill>
        <p:spPr bwMode="auto">
          <a:xfrm>
            <a:off x="5657705" y="4369740"/>
            <a:ext cx="2169324" cy="1631010"/>
          </a:xfrm>
          <a:custGeom>
            <a:avLst/>
            <a:gdLst>
              <a:gd name="connsiteX0" fmla="*/ 1006941 w 4475140"/>
              <a:gd name="connsiteY0" fmla="*/ 0 h 2174680"/>
              <a:gd name="connsiteX1" fmla="*/ 4475140 w 4475140"/>
              <a:gd name="connsiteY1" fmla="*/ 0 h 2174680"/>
              <a:gd name="connsiteX2" fmla="*/ 4475140 w 4475140"/>
              <a:gd name="connsiteY2" fmla="*/ 2174680 h 2174680"/>
              <a:gd name="connsiteX3" fmla="*/ 3400319 w 4475140"/>
              <a:gd name="connsiteY3" fmla="*/ 2174680 h 2174680"/>
              <a:gd name="connsiteX4" fmla="*/ 3400319 w 4475140"/>
              <a:gd name="connsiteY4" fmla="*/ 2174202 h 2174680"/>
              <a:gd name="connsiteX5" fmla="*/ 0 w 4475140"/>
              <a:gd name="connsiteY5" fmla="*/ 2174202 h 217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p:cNvPicPr>
            <a:picLocks noChangeAspect="1" noChangeArrowheads="1"/>
          </p:cNvPicPr>
          <p:nvPr/>
        </p:nvPicPr>
        <p:blipFill>
          <a:blip r:embed="rId6"/>
          <a:stretch>
            <a:fillRect/>
          </a:stretch>
        </p:blipFill>
        <p:spPr bwMode="auto">
          <a:xfrm>
            <a:off x="1143016" y="4369741"/>
            <a:ext cx="4826711" cy="1636228"/>
          </a:xfrm>
          <a:custGeom>
            <a:avLst/>
            <a:gdLst>
              <a:gd name="connsiteX0" fmla="*/ 0 w 8563376"/>
              <a:gd name="connsiteY0" fmla="*/ 0 h 2175160"/>
              <a:gd name="connsiteX1" fmla="*/ 8563376 w 8563376"/>
              <a:gd name="connsiteY1" fmla="*/ 0 h 2175160"/>
              <a:gd name="connsiteX2" fmla="*/ 7555992 w 8563376"/>
              <a:gd name="connsiteY2" fmla="*/ 2175160 h 2175160"/>
              <a:gd name="connsiteX3" fmla="*/ 0 w 8563376"/>
              <a:gd name="connsiteY3" fmla="*/ 2175160 h 2175160"/>
            </a:gdLst>
            <a:ahLst/>
            <a:cxnLst>
              <a:cxn ang="0">
                <a:pos x="connsiteX0" y="connsiteY0"/>
              </a:cxn>
              <a:cxn ang="0">
                <a:pos x="connsiteX1" y="connsiteY1"/>
              </a:cxn>
              <a:cxn ang="0">
                <a:pos x="connsiteX2" y="connsiteY2"/>
              </a:cxn>
              <a:cxn ang="0">
                <a:pos x="connsiteX3" y="connsiteY3"/>
              </a:cxn>
            </a:cxnLst>
            <a:rect l="l" t="t" r="r" b="b"/>
            <a:pathLst>
              <a:path w="8563376" h="2175160">
                <a:moveTo>
                  <a:pt x="0" y="0"/>
                </a:moveTo>
                <a:lnTo>
                  <a:pt x="8563376" y="0"/>
                </a:lnTo>
                <a:lnTo>
                  <a:pt x="7555992" y="2175160"/>
                </a:lnTo>
                <a:lnTo>
                  <a:pt x="0" y="2175160"/>
                </a:lnTo>
                <a:close/>
              </a:path>
            </a:pathLst>
          </a:custGeom>
          <a:noFill/>
          <a:extLst>
            <a:ext uri="{909E8E84-426E-40DD-AFC4-6F175D3DCCD1}">
              <a14:hiddenFill xmlns:a14="http://schemas.microsoft.com/office/drawing/2010/main">
                <a:solidFill>
                  <a:srgbClr val="FFFFFF"/>
                </a:solidFill>
              </a14:hiddenFill>
            </a:ext>
          </a:extLst>
        </p:spPr>
      </p:pic>
      <p:pic>
        <p:nvPicPr>
          <p:cNvPr id="13" name="Picture 12" descr="RMV_logo_horz.jpg"/>
          <p:cNvPicPr>
            <a:picLocks noChangeAspect="1"/>
          </p:cNvPicPr>
          <p:nvPr/>
        </p:nvPicPr>
        <p:blipFill rotWithShape="1">
          <a:blip r:embed="rId7">
            <a:extLst>
              <a:ext uri="{28A0092B-C50C-407E-A947-70E740481C1C}">
                <a14:useLocalDpi xmlns:a14="http://schemas.microsoft.com/office/drawing/2010/main" val="0"/>
              </a:ext>
            </a:extLst>
          </a:blip>
          <a:srcRect l="38549" r="41667" b="34748"/>
          <a:stretch/>
        </p:blipFill>
        <p:spPr>
          <a:xfrm>
            <a:off x="7591744" y="5748163"/>
            <a:ext cx="237893" cy="215762"/>
          </a:xfrm>
          <a:prstGeom prst="rect">
            <a:avLst/>
          </a:prstGeom>
        </p:spPr>
      </p:pic>
    </p:spTree>
    <p:extLst>
      <p:ext uri="{BB962C8B-B14F-4D97-AF65-F5344CB8AC3E}">
        <p14:creationId xmlns:p14="http://schemas.microsoft.com/office/powerpoint/2010/main" val="1917817204"/>
      </p:ext>
    </p:extLst>
  </p:cSld>
  <p:clrMapOvr>
    <a:masterClrMapping/>
  </p:clrMapOvr>
  <p:transition spd="slow">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1" y="2764603"/>
            <a:ext cx="6857999" cy="1284845"/>
          </a:xfrm>
        </p:spPr>
        <p:txBody>
          <a:bodyPr vert="horz" lIns="68580" tIns="34290" rIns="68580" bIns="34290" rtlCol="0" anchor="b">
            <a:normAutofit fontScale="90000"/>
          </a:bodyPr>
          <a:lstStyle/>
          <a:p>
            <a:pPr algn="ctr"/>
            <a:br>
              <a:rPr lang="en-US" sz="3600" i="1" spc="-225" dirty="0">
                <a:solidFill>
                  <a:srgbClr val="A5AF21"/>
                </a:solidFill>
                <a:latin typeface="Archer Book"/>
                <a:ea typeface="+mn-ea"/>
                <a:cs typeface="+mn-cs"/>
              </a:rPr>
            </a:br>
            <a:r>
              <a:rPr lang="en-US" sz="2800" b="1" i="1" dirty="0">
                <a:solidFill>
                  <a:srgbClr val="78A22F"/>
                </a:solidFill>
                <a:latin typeface="Helvetica Neue" panose="02000503000000020004" pitchFamily="2" charset="0"/>
              </a:rPr>
              <a:t>Master Planned Communities</a:t>
            </a:r>
            <a:br>
              <a:rPr lang="en-US" sz="3600" i="1" spc="-225" dirty="0">
                <a:solidFill>
                  <a:srgbClr val="A5AF21"/>
                </a:solidFill>
                <a:latin typeface="Arial" panose="020B0604020202020204" pitchFamily="34" charset="0"/>
                <a:ea typeface="+mn-ea"/>
                <a:cs typeface="Arial" panose="020B0604020202020204" pitchFamily="34" charset="0"/>
              </a:rPr>
            </a:br>
            <a:r>
              <a:rPr lang="en-US" sz="2025" kern="800" dirty="0">
                <a:solidFill>
                  <a:schemeClr val="accent6">
                    <a:lumMod val="75000"/>
                  </a:schemeClr>
                </a:solidFill>
                <a:latin typeface="Arial" panose="020B0604020202020204" pitchFamily="34" charset="0"/>
                <a:cs typeface="Arial" panose="020B0604020202020204" pitchFamily="34" charset="0"/>
              </a:rPr>
              <a:t>Since 1960s, home to approx. 180,000 residents of       </a:t>
            </a:r>
            <a:br>
              <a:rPr lang="en-US" sz="2025" kern="800" dirty="0">
                <a:solidFill>
                  <a:schemeClr val="accent6">
                    <a:lumMod val="75000"/>
                  </a:schemeClr>
                </a:solidFill>
                <a:latin typeface="Arial" panose="020B0604020202020204" pitchFamily="34" charset="0"/>
                <a:cs typeface="Arial" panose="020B0604020202020204" pitchFamily="34" charset="0"/>
              </a:rPr>
            </a:br>
            <a:r>
              <a:rPr lang="en-US" sz="2025" kern="800" dirty="0">
                <a:solidFill>
                  <a:schemeClr val="accent6">
                    <a:lumMod val="75000"/>
                  </a:schemeClr>
                </a:solidFill>
                <a:latin typeface="Arial" panose="020B0604020202020204" pitchFamily="34" charset="0"/>
                <a:cs typeface="Arial" panose="020B0604020202020204" pitchFamily="34" charset="0"/>
              </a:rPr>
              <a:t>Mission Viejo, Rancho Santa Margarita</a:t>
            </a:r>
            <a:br>
              <a:rPr lang="en-US" sz="2025" kern="800" dirty="0">
                <a:solidFill>
                  <a:schemeClr val="accent6">
                    <a:lumMod val="75000"/>
                  </a:schemeClr>
                </a:solidFill>
                <a:latin typeface="Arial" panose="020B0604020202020204" pitchFamily="34" charset="0"/>
                <a:cs typeface="Arial" panose="020B0604020202020204" pitchFamily="34" charset="0"/>
              </a:rPr>
            </a:br>
            <a:r>
              <a:rPr lang="en-US" sz="2025" kern="800" dirty="0">
                <a:solidFill>
                  <a:schemeClr val="accent6">
                    <a:lumMod val="75000"/>
                  </a:schemeClr>
                </a:solidFill>
                <a:latin typeface="Arial" panose="020B0604020202020204" pitchFamily="34" charset="0"/>
                <a:cs typeface="Arial" panose="020B0604020202020204" pitchFamily="34" charset="0"/>
              </a:rPr>
              <a:t>Las Flores, Ladera Ranch, and Rancho Mission Viejo</a:t>
            </a:r>
            <a:endParaRPr lang="en-US" sz="2025" i="1" spc="-225" dirty="0">
              <a:solidFill>
                <a:srgbClr val="A5AF21"/>
              </a:solidFill>
              <a:latin typeface="Arial" panose="020B0604020202020204" pitchFamily="34" charset="0"/>
              <a:ea typeface="+mn-ea"/>
              <a:cs typeface="Arial" panose="020B0604020202020204" pitchFamily="34" charset="0"/>
            </a:endParaRPr>
          </a:p>
        </p:txBody>
      </p:sp>
      <p:pic>
        <p:nvPicPr>
          <p:cNvPr id="205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31032" r="3" b="22946"/>
          <a:stretch/>
        </p:blipFill>
        <p:spPr bwMode="auto">
          <a:xfrm>
            <a:off x="3195741" y="857259"/>
            <a:ext cx="4805259" cy="1597847"/>
          </a:xfrm>
          <a:custGeom>
            <a:avLst/>
            <a:gdLst>
              <a:gd name="connsiteX0" fmla="*/ 986689 w 8542682"/>
              <a:gd name="connsiteY0" fmla="*/ 0 h 2130473"/>
              <a:gd name="connsiteX1" fmla="*/ 8542682 w 8542682"/>
              <a:gd name="connsiteY1" fmla="*/ 0 h 2130473"/>
              <a:gd name="connsiteX2" fmla="*/ 8542682 w 8542682"/>
              <a:gd name="connsiteY2" fmla="*/ 2130473 h 2130473"/>
              <a:gd name="connsiteX3" fmla="*/ 0 w 8542682"/>
              <a:gd name="connsiteY3" fmla="*/ 2130473 h 2130473"/>
            </a:gdLst>
            <a:ahLst/>
            <a:cxnLst>
              <a:cxn ang="0">
                <a:pos x="connsiteX0" y="connsiteY0"/>
              </a:cxn>
              <a:cxn ang="0">
                <a:pos x="connsiteX1" y="connsiteY1"/>
              </a:cxn>
              <a:cxn ang="0">
                <a:pos x="connsiteX2" y="connsiteY2"/>
              </a:cxn>
              <a:cxn ang="0">
                <a:pos x="connsiteX3" y="connsiteY3"/>
              </a:cxn>
            </a:cxnLst>
            <a:rect l="l" t="t" r="r" b="b"/>
            <a:pathLst>
              <a:path w="8542682" h="2130473">
                <a:moveTo>
                  <a:pt x="986689" y="0"/>
                </a:moveTo>
                <a:lnTo>
                  <a:pt x="8542682" y="0"/>
                </a:lnTo>
                <a:lnTo>
                  <a:pt x="8542682" y="2130473"/>
                </a:lnTo>
                <a:lnTo>
                  <a:pt x="0" y="2130473"/>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2" b="18360"/>
          <a:stretch/>
        </p:blipFill>
        <p:spPr bwMode="auto">
          <a:xfrm>
            <a:off x="1143016" y="852033"/>
            <a:ext cx="2517251" cy="1597855"/>
          </a:xfrm>
          <a:custGeom>
            <a:avLst/>
            <a:gdLst>
              <a:gd name="connsiteX0" fmla="*/ 0 w 4475140"/>
              <a:gd name="connsiteY0" fmla="*/ 0 h 2130473"/>
              <a:gd name="connsiteX1" fmla="*/ 1074821 w 4475140"/>
              <a:gd name="connsiteY1" fmla="*/ 0 h 2130473"/>
              <a:gd name="connsiteX2" fmla="*/ 1074821 w 4475140"/>
              <a:gd name="connsiteY2" fmla="*/ 239 h 2130473"/>
              <a:gd name="connsiteX3" fmla="*/ 4475140 w 4475140"/>
              <a:gd name="connsiteY3" fmla="*/ 239 h 2130473"/>
              <a:gd name="connsiteX4" fmla="*/ 3488563 w 4475140"/>
              <a:gd name="connsiteY4" fmla="*/ 2130473 h 2130473"/>
              <a:gd name="connsiteX5" fmla="*/ 0 w 4475140"/>
              <a:gd name="connsiteY5" fmla="*/ 2130473 h 2130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30473">
                <a:moveTo>
                  <a:pt x="0" y="0"/>
                </a:moveTo>
                <a:lnTo>
                  <a:pt x="1074821" y="0"/>
                </a:lnTo>
                <a:lnTo>
                  <a:pt x="1074821" y="239"/>
                </a:lnTo>
                <a:lnTo>
                  <a:pt x="4475140" y="239"/>
                </a:lnTo>
                <a:lnTo>
                  <a:pt x="3488563" y="2130473"/>
                </a:lnTo>
                <a:lnTo>
                  <a:pt x="0" y="2130473"/>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4" descr="http://alliancerealtyprofessionals.com/wp-files/839/2013/10/Esponsive-Communities.jpg"/>
          <p:cNvPicPr>
            <a:picLocks noChangeAspect="1" noChangeArrowheads="1"/>
          </p:cNvPicPr>
          <p:nvPr/>
        </p:nvPicPr>
        <p:blipFill rotWithShape="1">
          <a:blip r:embed="rId5">
            <a:extLst>
              <a:ext uri="{28A0092B-C50C-407E-A947-70E740481C1C}">
                <a14:useLocalDpi xmlns:a14="http://schemas.microsoft.com/office/drawing/2010/main" val="0"/>
              </a:ext>
            </a:extLst>
          </a:blip>
          <a:srcRect l="10173" r="1464" b="-4"/>
          <a:stretch/>
        </p:blipFill>
        <p:spPr bwMode="auto">
          <a:xfrm>
            <a:off x="5483735" y="4369740"/>
            <a:ext cx="2517266" cy="1631010"/>
          </a:xfrm>
          <a:custGeom>
            <a:avLst/>
            <a:gdLst>
              <a:gd name="connsiteX0" fmla="*/ 1006941 w 4475140"/>
              <a:gd name="connsiteY0" fmla="*/ 0 h 2174680"/>
              <a:gd name="connsiteX1" fmla="*/ 4475140 w 4475140"/>
              <a:gd name="connsiteY1" fmla="*/ 0 h 2174680"/>
              <a:gd name="connsiteX2" fmla="*/ 4475140 w 4475140"/>
              <a:gd name="connsiteY2" fmla="*/ 2174680 h 2174680"/>
              <a:gd name="connsiteX3" fmla="*/ 3400319 w 4475140"/>
              <a:gd name="connsiteY3" fmla="*/ 2174680 h 2174680"/>
              <a:gd name="connsiteX4" fmla="*/ 3400319 w 4475140"/>
              <a:gd name="connsiteY4" fmla="*/ 2174202 h 2174680"/>
              <a:gd name="connsiteX5" fmla="*/ 0 w 4475140"/>
              <a:gd name="connsiteY5" fmla="*/ 2174202 h 217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descr="\\rmv-vh02-fp\users$\swalker\My Documents\My Pictures\Historic photos\Historical photos\RMV_Rancho Santa Margarita.JPG"/>
          <p:cNvPicPr>
            <a:picLocks noChangeAspect="1" noChangeArrowheads="1"/>
          </p:cNvPicPr>
          <p:nvPr/>
        </p:nvPicPr>
        <p:blipFill rotWithShape="1">
          <a:blip r:embed="rId6">
            <a:extLst>
              <a:ext uri="{28A0092B-C50C-407E-A947-70E740481C1C}">
                <a14:useLocalDpi xmlns:a14="http://schemas.microsoft.com/office/drawing/2010/main" val="0"/>
              </a:ext>
            </a:extLst>
          </a:blip>
          <a:srcRect t="41846" r="-2" b="7792"/>
          <a:stretch/>
        </p:blipFill>
        <p:spPr bwMode="auto">
          <a:xfrm>
            <a:off x="1143015" y="4369380"/>
            <a:ext cx="4816884" cy="1631370"/>
          </a:xfrm>
          <a:custGeom>
            <a:avLst/>
            <a:gdLst>
              <a:gd name="connsiteX0" fmla="*/ 0 w 8563376"/>
              <a:gd name="connsiteY0" fmla="*/ 0 h 2175160"/>
              <a:gd name="connsiteX1" fmla="*/ 8563376 w 8563376"/>
              <a:gd name="connsiteY1" fmla="*/ 0 h 2175160"/>
              <a:gd name="connsiteX2" fmla="*/ 7555992 w 8563376"/>
              <a:gd name="connsiteY2" fmla="*/ 2175160 h 2175160"/>
              <a:gd name="connsiteX3" fmla="*/ 0 w 8563376"/>
              <a:gd name="connsiteY3" fmla="*/ 2175160 h 2175160"/>
            </a:gdLst>
            <a:ahLst/>
            <a:cxnLst>
              <a:cxn ang="0">
                <a:pos x="connsiteX0" y="connsiteY0"/>
              </a:cxn>
              <a:cxn ang="0">
                <a:pos x="connsiteX1" y="connsiteY1"/>
              </a:cxn>
              <a:cxn ang="0">
                <a:pos x="connsiteX2" y="connsiteY2"/>
              </a:cxn>
              <a:cxn ang="0">
                <a:pos x="connsiteX3" y="connsiteY3"/>
              </a:cxn>
            </a:cxnLst>
            <a:rect l="l" t="t" r="r" b="b"/>
            <a:pathLst>
              <a:path w="8563376" h="2175160">
                <a:moveTo>
                  <a:pt x="0" y="0"/>
                </a:moveTo>
                <a:lnTo>
                  <a:pt x="8563376" y="0"/>
                </a:lnTo>
                <a:lnTo>
                  <a:pt x="7555992" y="2175160"/>
                </a:lnTo>
                <a:lnTo>
                  <a:pt x="0" y="2175160"/>
                </a:lnTo>
                <a:close/>
              </a:path>
            </a:pathLst>
          </a:custGeom>
          <a:noFill/>
          <a:extLst>
            <a:ext uri="{909E8E84-426E-40DD-AFC4-6F175D3DCCD1}">
              <a14:hiddenFill xmlns:a14="http://schemas.microsoft.com/office/drawing/2010/main">
                <a:solidFill>
                  <a:srgbClr val="FFFFFF"/>
                </a:solidFill>
              </a14:hiddenFill>
            </a:ext>
          </a:extLst>
        </p:spPr>
      </p:pic>
      <p:pic>
        <p:nvPicPr>
          <p:cNvPr id="13" name="Picture 12" descr="RMV_logo_horz.jpg"/>
          <p:cNvPicPr>
            <a:picLocks noChangeAspect="1"/>
          </p:cNvPicPr>
          <p:nvPr/>
        </p:nvPicPr>
        <p:blipFill rotWithShape="1">
          <a:blip r:embed="rId7">
            <a:extLst>
              <a:ext uri="{28A0092B-C50C-407E-A947-70E740481C1C}">
                <a14:useLocalDpi xmlns:a14="http://schemas.microsoft.com/office/drawing/2010/main" val="0"/>
              </a:ext>
            </a:extLst>
          </a:blip>
          <a:srcRect l="38549" r="41667" b="34748"/>
          <a:stretch/>
        </p:blipFill>
        <p:spPr>
          <a:xfrm>
            <a:off x="7591744" y="5748163"/>
            <a:ext cx="237893" cy="215762"/>
          </a:xfrm>
          <a:prstGeom prst="rect">
            <a:avLst/>
          </a:prstGeom>
        </p:spPr>
      </p:pic>
    </p:spTree>
    <p:extLst>
      <p:ext uri="{BB962C8B-B14F-4D97-AF65-F5344CB8AC3E}">
        <p14:creationId xmlns:p14="http://schemas.microsoft.com/office/powerpoint/2010/main" val="1045958544"/>
      </p:ext>
    </p:extLst>
  </p:cSld>
  <p:clrMapOvr>
    <a:masterClrMapping/>
  </p:clrMapOvr>
  <p:transition spd="slow">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BCC875-33B5-4239-BF7A-05407C1D9364}"/>
              </a:ext>
            </a:extLst>
          </p:cNvPr>
          <p:cNvPicPr>
            <a:picLocks noChangeAspect="1"/>
          </p:cNvPicPr>
          <p:nvPr/>
        </p:nvPicPr>
        <p:blipFill rotWithShape="1">
          <a:blip r:embed="rId3"/>
          <a:srcRect b="22681"/>
          <a:stretch/>
        </p:blipFill>
        <p:spPr>
          <a:xfrm>
            <a:off x="1143015" y="857257"/>
            <a:ext cx="6857985" cy="5143493"/>
          </a:xfrm>
          <a:prstGeom prst="rect">
            <a:avLst/>
          </a:prstGeom>
        </p:spPr>
      </p:pic>
    </p:spTree>
    <p:extLst>
      <p:ext uri="{BB962C8B-B14F-4D97-AF65-F5344CB8AC3E}">
        <p14:creationId xmlns:p14="http://schemas.microsoft.com/office/powerpoint/2010/main" val="1908975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90867" y="658926"/>
            <a:ext cx="9050337" cy="652462"/>
          </a:xfrm>
        </p:spPr>
        <p:txBody>
          <a:bodyPr>
            <a:normAutofit/>
          </a:bodyPr>
          <a:lstStyle/>
          <a:p>
            <a:pPr eaLnBrk="1" hangingPunct="1"/>
            <a:r>
              <a:rPr lang="en-US" altLang="en-US" sz="2500" b="1" dirty="0">
                <a:solidFill>
                  <a:srgbClr val="78A22F"/>
                </a:solidFill>
                <a:latin typeface="Helvetica Neue" panose="02000503000000020004" pitchFamily="2" charset="0"/>
              </a:rPr>
              <a:t>RMV’s Land Development Role</a:t>
            </a:r>
          </a:p>
        </p:txBody>
      </p:sp>
      <p:sp>
        <p:nvSpPr>
          <p:cNvPr id="48131" name="Rectangle 3"/>
          <p:cNvSpPr>
            <a:spLocks noGrp="1" noChangeArrowheads="1"/>
          </p:cNvSpPr>
          <p:nvPr>
            <p:ph idx="1"/>
          </p:nvPr>
        </p:nvSpPr>
        <p:spPr>
          <a:xfrm>
            <a:off x="662324" y="1311388"/>
            <a:ext cx="8024476" cy="5410200"/>
          </a:xfrm>
        </p:spPr>
        <p:txBody>
          <a:bodyPr>
            <a:normAutofit/>
          </a:bodyPr>
          <a:lstStyle/>
          <a:p>
            <a:pPr eaLnBrk="1" hangingPunct="1">
              <a:buSzPct val="85000"/>
            </a:pPr>
            <a:r>
              <a:rPr lang="en-US" altLang="en-US" sz="2200" dirty="0"/>
              <a:t>RMV: Mass &amp; Rough Grading, Backbone Infrastructure </a:t>
            </a:r>
          </a:p>
          <a:p>
            <a:pPr>
              <a:buSzPct val="85000"/>
            </a:pPr>
            <a:r>
              <a:rPr lang="en-US" altLang="en-US" sz="2200" dirty="0"/>
              <a:t>Neighborhood Builders:</a:t>
            </a:r>
          </a:p>
          <a:p>
            <a:pPr lvl="1">
              <a:buSzPct val="85000"/>
            </a:pPr>
            <a:r>
              <a:rPr lang="en-US" altLang="en-US" sz="2200" dirty="0"/>
              <a:t>Precise Grading &amp; In-Tract Improvements</a:t>
            </a:r>
          </a:p>
          <a:p>
            <a:pPr lvl="1" eaLnBrk="1" hangingPunct="1">
              <a:buSzPct val="85000"/>
            </a:pPr>
            <a:r>
              <a:rPr lang="en-US" altLang="en-US" sz="2200" dirty="0"/>
              <a:t>Builds models/production</a:t>
            </a:r>
          </a:p>
          <a:p>
            <a:pPr lvl="1" eaLnBrk="1" hangingPunct="1">
              <a:buSzPct val="85000"/>
            </a:pPr>
            <a:r>
              <a:rPr lang="en-US" altLang="en-US" sz="2200" dirty="0"/>
              <a:t>Home sales</a:t>
            </a:r>
          </a:p>
          <a:p>
            <a:pPr>
              <a:buSzPct val="85000"/>
            </a:pPr>
            <a:r>
              <a:rPr lang="en-US" altLang="en-US" sz="2200" dirty="0"/>
              <a:t>Apartment and Non-Residential Joint-Venture Partnerships</a:t>
            </a:r>
          </a:p>
        </p:txBody>
      </p:sp>
      <p:sp>
        <p:nvSpPr>
          <p:cNvPr id="48132" name="Rectangle 4"/>
          <p:cNvSpPr>
            <a:spLocks noChangeArrowheads="1"/>
          </p:cNvSpPr>
          <p:nvPr/>
        </p:nvSpPr>
        <p:spPr bwMode="auto">
          <a:xfrm>
            <a:off x="304800" y="76200"/>
            <a:ext cx="8610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858" tIns="45432" rIns="90858" bIns="45432" anchor="ct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908804" eaLnBrk="1" fontAlgn="base" hangingPunct="1">
              <a:spcBef>
                <a:spcPct val="0"/>
              </a:spcBef>
              <a:spcAft>
                <a:spcPct val="0"/>
              </a:spcAft>
            </a:pPr>
            <a:endParaRPr lang="en-US" altLang="en-US" sz="3500" b="1" dirty="0">
              <a:solidFill>
                <a:srgbClr val="666633"/>
              </a:solidFill>
            </a:endParaRPr>
          </a:p>
        </p:txBody>
      </p:sp>
      <p:pic>
        <p:nvPicPr>
          <p:cNvPr id="6146" name="Picture 2">
            <a:extLst>
              <a:ext uri="{FF2B5EF4-FFF2-40B4-BE49-F238E27FC236}">
                <a16:creationId xmlns:a16="http://schemas.microsoft.com/office/drawing/2014/main" id="{BAA89160-A4D0-F0BE-5A7D-69D65E2A8B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31331"/>
            <a:ext cx="9144000" cy="2701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17408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0B61F1-6C6A-43F7-F520-D14CA30CFD2B}"/>
              </a:ext>
            </a:extLst>
          </p:cNvPr>
          <p:cNvPicPr>
            <a:picLocks noChangeAspect="1"/>
          </p:cNvPicPr>
          <p:nvPr/>
        </p:nvPicPr>
        <p:blipFill rotWithShape="1">
          <a:blip r:embed="rId3"/>
          <a:srcRect l="10174" r="30870" b="-1"/>
          <a:stretch/>
        </p:blipFill>
        <p:spPr>
          <a:xfrm>
            <a:off x="1891767" y="10"/>
            <a:ext cx="7252231"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a:normAutofit/>
          </a:bodyPr>
          <a:lstStyle/>
          <a:p>
            <a:r>
              <a:rPr lang="en-US" sz="3200" b="1">
                <a:latin typeface="Helvetica Neue" panose="02000503000000020004" pitchFamily="2" charset="0"/>
              </a:rPr>
              <a:t>Grading and Infrastructure Design &amp; Construction</a:t>
            </a:r>
          </a:p>
        </p:txBody>
      </p:sp>
      <p:sp>
        <p:nvSpPr>
          <p:cNvPr id="3" name="Content Placeholder 2"/>
          <p:cNvSpPr>
            <a:spLocks noGrp="1"/>
          </p:cNvSpPr>
          <p:nvPr>
            <p:ph idx="1"/>
          </p:nvPr>
        </p:nvSpPr>
        <p:spPr>
          <a:xfrm>
            <a:off x="628650" y="2434201"/>
            <a:ext cx="2866641" cy="3742762"/>
          </a:xfrm>
        </p:spPr>
        <p:txBody>
          <a:bodyPr>
            <a:normAutofit/>
          </a:bodyPr>
          <a:lstStyle/>
          <a:p>
            <a:r>
              <a:rPr lang="en-US" sz="1100"/>
              <a:t>Grading</a:t>
            </a:r>
          </a:p>
          <a:p>
            <a:pPr lvl="1"/>
            <a:r>
              <a:rPr lang="en-US" sz="1100"/>
              <a:t>Mass Grading</a:t>
            </a:r>
          </a:p>
          <a:p>
            <a:pPr lvl="1"/>
            <a:r>
              <a:rPr lang="en-US" sz="1100"/>
              <a:t>Rough Grading</a:t>
            </a:r>
          </a:p>
          <a:p>
            <a:r>
              <a:rPr lang="en-US" sz="1100"/>
              <a:t>Transportation</a:t>
            </a:r>
          </a:p>
          <a:p>
            <a:pPr lvl="1">
              <a:buFont typeface="Arial" pitchFamily="34" charset="0"/>
              <a:buChar char="•"/>
            </a:pPr>
            <a:r>
              <a:rPr lang="en-US" sz="1100"/>
              <a:t>Highways</a:t>
            </a:r>
          </a:p>
          <a:p>
            <a:pPr lvl="1">
              <a:buFont typeface="Arial" pitchFamily="34" charset="0"/>
              <a:buChar char="•"/>
            </a:pPr>
            <a:r>
              <a:rPr lang="en-US" sz="1100"/>
              <a:t>Roads</a:t>
            </a:r>
          </a:p>
          <a:p>
            <a:pPr lvl="1">
              <a:buFont typeface="Arial" pitchFamily="34" charset="0"/>
              <a:buChar char="•"/>
            </a:pPr>
            <a:r>
              <a:rPr lang="en-US" sz="1100"/>
              <a:t>Trails/Pathways</a:t>
            </a:r>
          </a:p>
          <a:p>
            <a:pPr lvl="1">
              <a:buFont typeface="Arial" pitchFamily="34" charset="0"/>
              <a:buChar char="•"/>
            </a:pPr>
            <a:r>
              <a:rPr lang="en-US" sz="1100"/>
              <a:t>Bridges</a:t>
            </a:r>
          </a:p>
          <a:p>
            <a:pPr lvl="0">
              <a:buFont typeface="Arial" pitchFamily="34" charset="0"/>
              <a:buChar char="•"/>
            </a:pPr>
            <a:r>
              <a:rPr lang="en-US" sz="1100"/>
              <a:t>Water</a:t>
            </a:r>
          </a:p>
          <a:p>
            <a:pPr lvl="1">
              <a:buFont typeface="Arial" pitchFamily="34" charset="0"/>
              <a:buChar char="•"/>
            </a:pPr>
            <a:r>
              <a:rPr lang="en-US" sz="1100"/>
              <a:t>Domestic</a:t>
            </a:r>
          </a:p>
          <a:p>
            <a:pPr lvl="1">
              <a:buFont typeface="Arial" pitchFamily="34" charset="0"/>
              <a:buChar char="•"/>
            </a:pPr>
            <a:r>
              <a:rPr lang="en-US" sz="1100"/>
              <a:t>Recycled</a:t>
            </a:r>
          </a:p>
          <a:p>
            <a:pPr lvl="1">
              <a:buFont typeface="Arial" pitchFamily="34" charset="0"/>
              <a:buChar char="•"/>
            </a:pPr>
            <a:r>
              <a:rPr lang="en-US" sz="1100"/>
              <a:t>Sewer</a:t>
            </a:r>
          </a:p>
          <a:p>
            <a:pPr lvl="1">
              <a:buFont typeface="Arial" pitchFamily="34" charset="0"/>
              <a:buChar char="•"/>
            </a:pPr>
            <a:r>
              <a:rPr lang="en-US" sz="1100"/>
              <a:t>Treatment</a:t>
            </a:r>
          </a:p>
          <a:p>
            <a:pPr lvl="0">
              <a:buFont typeface="Arial" pitchFamily="34" charset="0"/>
              <a:buChar char="•"/>
            </a:pPr>
            <a:r>
              <a:rPr lang="en-US" sz="1100"/>
              <a:t>Energy</a:t>
            </a:r>
          </a:p>
          <a:p>
            <a:pPr lvl="1">
              <a:buFont typeface="Arial" pitchFamily="34" charset="0"/>
              <a:buChar char="•"/>
            </a:pPr>
            <a:r>
              <a:rPr lang="en-US" sz="1100"/>
              <a:t>Relocations</a:t>
            </a:r>
          </a:p>
          <a:p>
            <a:pPr lvl="1">
              <a:buFont typeface="Arial" pitchFamily="34" charset="0"/>
              <a:buChar char="•"/>
            </a:pPr>
            <a:r>
              <a:rPr lang="en-US" sz="1100"/>
              <a:t>Distribution</a:t>
            </a:r>
          </a:p>
          <a:p>
            <a:pPr lvl="1">
              <a:buFont typeface="Arial" pitchFamily="34" charset="0"/>
              <a:buChar char="•"/>
            </a:pPr>
            <a:r>
              <a:rPr lang="en-US" sz="1100"/>
              <a:t>Generation</a:t>
            </a:r>
          </a:p>
          <a:p>
            <a:pPr lvl="1"/>
            <a:endParaRPr lang="en-US" sz="1100"/>
          </a:p>
          <a:p>
            <a:pPr lvl="1"/>
            <a:endParaRPr lang="en-US" sz="1100"/>
          </a:p>
        </p:txBody>
      </p:sp>
    </p:spTree>
    <p:extLst>
      <p:ext uri="{BB962C8B-B14F-4D97-AF65-F5344CB8AC3E}">
        <p14:creationId xmlns:p14="http://schemas.microsoft.com/office/powerpoint/2010/main" val="107342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500" b="1" dirty="0">
                <a:solidFill>
                  <a:srgbClr val="78A22F"/>
                </a:solidFill>
                <a:latin typeface="Helvetica Neue" panose="02000503000000020004" pitchFamily="2" charset="0"/>
              </a:rPr>
              <a:t>RMV Partnership with Public Agencies</a:t>
            </a:r>
          </a:p>
        </p:txBody>
      </p:sp>
      <p:pic>
        <p:nvPicPr>
          <p:cNvPr id="819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1224" y="2402190"/>
            <a:ext cx="3631155" cy="27275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969" y="2701140"/>
            <a:ext cx="598661" cy="8126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8935" y="2756205"/>
            <a:ext cx="790890" cy="593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31384" y="2731188"/>
            <a:ext cx="638015" cy="6380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84245" y="2734561"/>
            <a:ext cx="614810" cy="6148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0"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03200" y="2731188"/>
            <a:ext cx="621559" cy="621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1"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18854" y="3748971"/>
            <a:ext cx="1146313" cy="8597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2"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350391" y="3717324"/>
            <a:ext cx="1077154" cy="8617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3"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30887" y="3754406"/>
            <a:ext cx="766183" cy="630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4" name="Picture 10"/>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0965" y="3819742"/>
            <a:ext cx="544664" cy="550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5" name="Picture 11"/>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03807" y="4608705"/>
            <a:ext cx="997733" cy="5687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7" name="Picture 1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70222" y="4714382"/>
            <a:ext cx="1199176" cy="357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8" name="Picture 14"/>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852454" y="4608705"/>
            <a:ext cx="778432" cy="482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9" name="Picture 15"/>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782005" y="4579048"/>
            <a:ext cx="731140" cy="550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0928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p:cNvSpPr>
            <a:spLocks noGrp="1" noChangeArrowheads="1"/>
          </p:cNvSpPr>
          <p:nvPr>
            <p:ph type="title"/>
          </p:nvPr>
        </p:nvSpPr>
        <p:spPr>
          <a:xfrm>
            <a:off x="0" y="1153571"/>
            <a:ext cx="2400300" cy="4461163"/>
          </a:xfrm>
        </p:spPr>
        <p:txBody>
          <a:bodyPr>
            <a:normAutofit/>
          </a:bodyPr>
          <a:lstStyle/>
          <a:p>
            <a:pPr marL="514350" indent="-514350">
              <a:spcBef>
                <a:spcPts val="600"/>
              </a:spcBef>
              <a:spcAft>
                <a:spcPts val="600"/>
              </a:spcAft>
              <a:defRPr/>
            </a:pPr>
            <a:r>
              <a:rPr lang="en-US" altLang="en-US" sz="2300" b="1" dirty="0">
                <a:solidFill>
                  <a:srgbClr val="FFFFFF"/>
                </a:solidFill>
                <a:latin typeface="Arial" pitchFamily="34" charset="0"/>
              </a:rPr>
              <a:t>	Building a</a:t>
            </a:r>
            <a:br>
              <a:rPr lang="en-US" altLang="en-US" sz="2300" b="1" dirty="0">
                <a:solidFill>
                  <a:srgbClr val="FFFFFF"/>
                </a:solidFill>
                <a:latin typeface="Arial" pitchFamily="34" charset="0"/>
              </a:rPr>
            </a:br>
            <a:r>
              <a:rPr lang="en-US" altLang="en-US" sz="2300" b="1" dirty="0">
                <a:solidFill>
                  <a:srgbClr val="FFFFFF"/>
                </a:solidFill>
                <a:latin typeface="Arial" pitchFamily="34" charset="0"/>
              </a:rPr>
              <a:t>Master Planned Community</a:t>
            </a:r>
            <a:br>
              <a:rPr lang="en-US" altLang="en-US" sz="2300" b="1" dirty="0">
                <a:solidFill>
                  <a:srgbClr val="FFFFFF"/>
                </a:solidFill>
                <a:latin typeface="Arial" pitchFamily="34" charset="0"/>
              </a:rPr>
            </a:br>
            <a:br>
              <a:rPr lang="en-US" altLang="en-US" sz="2300" b="1" dirty="0">
                <a:solidFill>
                  <a:srgbClr val="FFFFFF"/>
                </a:solidFill>
                <a:latin typeface="Arial" pitchFamily="34" charset="0"/>
              </a:rPr>
            </a:br>
            <a:r>
              <a:rPr lang="en-US" altLang="en-US" sz="2300" b="1" dirty="0">
                <a:solidFill>
                  <a:srgbClr val="FFFFFF"/>
                </a:solidFill>
                <a:latin typeface="Arial" pitchFamily="34" charset="0"/>
              </a:rPr>
              <a:t>Long Term Planning </a:t>
            </a:r>
          </a:p>
        </p:txBody>
      </p:sp>
      <p:sp>
        <p:nvSpPr>
          <p:cNvPr id="77" name="Arc 7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171" name="Rectangle 5"/>
          <p:cNvSpPr>
            <a:spLocks noGrp="1" noChangeArrowheads="1"/>
          </p:cNvSpPr>
          <p:nvPr>
            <p:ph idx="1"/>
          </p:nvPr>
        </p:nvSpPr>
        <p:spPr>
          <a:xfrm>
            <a:off x="3335481" y="591344"/>
            <a:ext cx="5179868" cy="5585619"/>
          </a:xfrm>
        </p:spPr>
        <p:txBody>
          <a:bodyPr anchor="ctr">
            <a:normAutofit/>
          </a:bodyPr>
          <a:lstStyle/>
          <a:p>
            <a:pPr marL="0" indent="0">
              <a:spcAft>
                <a:spcPts val="600"/>
              </a:spcAft>
              <a:buNone/>
            </a:pPr>
            <a:r>
              <a:rPr lang="en-US" sz="1800" b="1" dirty="0">
                <a:latin typeface="Arial" panose="020B0604020202020204" pitchFamily="34" charset="0"/>
                <a:cs typeface="Arial" panose="020B0604020202020204" pitchFamily="34" charset="0"/>
              </a:rPr>
              <a:t>RMV’s development process starts 48+ months in advance of Grand Opening</a:t>
            </a:r>
            <a:r>
              <a:rPr lang="en-US" altLang="en-US" sz="1800" b="1" dirty="0">
                <a:latin typeface="Arial" panose="020B0604020202020204" pitchFamily="34" charset="0"/>
                <a:cs typeface="Arial" panose="020B0604020202020204" pitchFamily="34" charset="0"/>
              </a:rPr>
              <a:t>:</a:t>
            </a:r>
          </a:p>
          <a:p>
            <a:pPr>
              <a:spcAft>
                <a:spcPts val="600"/>
              </a:spcAft>
            </a:pPr>
            <a:r>
              <a:rPr lang="en-US" sz="1800" b="1" dirty="0">
                <a:effectLst>
                  <a:outerShdw blurRad="38100" dist="25500" dir="5400000" algn="tl" rotWithShape="0">
                    <a:srgbClr val="000000">
                      <a:satMod val="180000"/>
                      <a:alpha val="75000"/>
                    </a:srgbClr>
                  </a:outerShdw>
                </a:effectLst>
                <a:latin typeface="Arial" pitchFamily="34" charset="0"/>
                <a:ea typeface="+mj-ea"/>
                <a:cs typeface="+mj-cs"/>
              </a:rPr>
              <a:t>48+ months prior </a:t>
            </a:r>
            <a:r>
              <a:rPr lang="en-US" sz="1800" b="1" dirty="0">
                <a:latin typeface="Arial" panose="020B0604020202020204" pitchFamily="34" charset="0"/>
                <a:cs typeface="Arial" panose="020B0604020202020204" pitchFamily="34" charset="0"/>
              </a:rPr>
              <a:t>– Entitlement and Infrastructure design and engineering </a:t>
            </a:r>
          </a:p>
          <a:p>
            <a:pPr>
              <a:spcAft>
                <a:spcPts val="600"/>
              </a:spcAft>
            </a:pPr>
            <a:r>
              <a:rPr lang="en-US" sz="1800" b="1" dirty="0">
                <a:effectLst>
                  <a:outerShdw blurRad="38100" dist="25500" dir="5400000" algn="tl" rotWithShape="0">
                    <a:srgbClr val="000000">
                      <a:satMod val="180000"/>
                      <a:alpha val="75000"/>
                    </a:srgbClr>
                  </a:outerShdw>
                </a:effectLst>
                <a:latin typeface="Arial" pitchFamily="34" charset="0"/>
                <a:ea typeface="+mj-ea"/>
                <a:cs typeface="+mj-cs"/>
              </a:rPr>
              <a:t>24+ months prior </a:t>
            </a:r>
            <a:r>
              <a:rPr lang="en-US" sz="1800" b="1" dirty="0">
                <a:latin typeface="Arial" panose="020B0604020202020204" pitchFamily="34" charset="0"/>
                <a:cs typeface="Arial" panose="020B0604020202020204" pitchFamily="34" charset="0"/>
              </a:rPr>
              <a:t>– Sign builder deals, Infrastructure construction and grading</a:t>
            </a:r>
          </a:p>
          <a:p>
            <a:pPr marL="800100" lvl="2" indent="-342900">
              <a:spcAft>
                <a:spcPts val="600"/>
              </a:spcAft>
              <a:buClr>
                <a:schemeClr val="accent1"/>
              </a:buClr>
              <a:buSzPct val="70000"/>
              <a:buFont typeface="Wingdings" panose="05000000000000000000" pitchFamily="2" charset="2"/>
              <a:buChar char="§"/>
              <a:defRPr/>
            </a:pPr>
            <a:r>
              <a:rPr lang="en-US" sz="1800" b="1" dirty="0">
                <a:latin typeface="Arial" panose="020B0604020202020204" pitchFamily="34" charset="0"/>
                <a:cs typeface="Arial" panose="020B0604020202020204" pitchFamily="34" charset="0"/>
              </a:rPr>
              <a:t>Decision to “pull the trigger”</a:t>
            </a:r>
          </a:p>
          <a:p>
            <a:pPr marL="800100" lvl="2" indent="-342900">
              <a:spcAft>
                <a:spcPts val="600"/>
              </a:spcAft>
              <a:buClr>
                <a:schemeClr val="accent1"/>
              </a:buClr>
              <a:buSzPct val="70000"/>
              <a:buFont typeface="Wingdings" panose="05000000000000000000" pitchFamily="2" charset="2"/>
              <a:buChar char="§"/>
              <a:defRPr/>
            </a:pPr>
            <a:r>
              <a:rPr lang="en-US" sz="1800" b="1" dirty="0">
                <a:latin typeface="Arial" panose="020B0604020202020204" pitchFamily="34" charset="0"/>
                <a:cs typeface="Arial" panose="020B0604020202020204" pitchFamily="34" charset="0"/>
              </a:rPr>
              <a:t>Significant investment at early stage</a:t>
            </a:r>
          </a:p>
          <a:p>
            <a:pPr>
              <a:spcAft>
                <a:spcPts val="600"/>
              </a:spcAft>
            </a:pPr>
            <a:r>
              <a:rPr lang="en-US" sz="1800" b="1" dirty="0">
                <a:effectLst>
                  <a:outerShdw blurRad="38100" dist="25500" dir="5400000" algn="tl" rotWithShape="0">
                    <a:srgbClr val="000000">
                      <a:satMod val="180000"/>
                      <a:alpha val="75000"/>
                    </a:srgbClr>
                  </a:outerShdw>
                </a:effectLst>
                <a:latin typeface="Arial" pitchFamily="34" charset="0"/>
                <a:ea typeface="+mj-ea"/>
                <a:cs typeface="+mj-cs"/>
              </a:rPr>
              <a:t>12-10 months prior </a:t>
            </a:r>
            <a:r>
              <a:rPr lang="en-US" sz="1800" b="1" dirty="0">
                <a:latin typeface="Arial" panose="020B0604020202020204" pitchFamily="34" charset="0"/>
                <a:cs typeface="Arial" panose="020B0604020202020204" pitchFamily="34" charset="0"/>
              </a:rPr>
              <a:t>– Close builder deals, Construction of streets, utilities, sewer, water construction</a:t>
            </a:r>
            <a:endParaRPr lang="en-US" altLang="en-US"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4728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393555" y="620392"/>
            <a:ext cx="2856201" cy="5504688"/>
          </a:xfrm>
        </p:spPr>
        <p:txBody>
          <a:bodyPr>
            <a:normAutofit/>
          </a:bodyPr>
          <a:lstStyle/>
          <a:p>
            <a:pPr marL="514350" indent="-514350">
              <a:spcBef>
                <a:spcPts val="600"/>
              </a:spcBef>
              <a:spcAft>
                <a:spcPts val="600"/>
              </a:spcAft>
              <a:defRPr/>
            </a:pPr>
            <a:r>
              <a:rPr lang="en-US" altLang="en-US" sz="2900" b="1" dirty="0">
                <a:solidFill>
                  <a:schemeClr val="accent5"/>
                </a:solidFill>
                <a:latin typeface="Arial" pitchFamily="34" charset="0"/>
              </a:rPr>
              <a:t>	</a:t>
            </a:r>
            <a:r>
              <a:rPr lang="en-US" altLang="en-US" sz="2500" b="1" dirty="0">
                <a:solidFill>
                  <a:srgbClr val="78A22F"/>
                </a:solidFill>
                <a:latin typeface="Helvetica Neue" panose="02000503000000020004" pitchFamily="2" charset="0"/>
              </a:rPr>
              <a:t>Building a</a:t>
            </a:r>
            <a:br>
              <a:rPr lang="en-US" altLang="en-US" sz="2500" b="1" dirty="0">
                <a:solidFill>
                  <a:srgbClr val="78A22F"/>
                </a:solidFill>
                <a:latin typeface="Helvetica Neue" panose="02000503000000020004" pitchFamily="2" charset="0"/>
              </a:rPr>
            </a:br>
            <a:r>
              <a:rPr lang="en-US" altLang="en-US" sz="2500" b="1" dirty="0">
                <a:solidFill>
                  <a:srgbClr val="78A22F"/>
                </a:solidFill>
                <a:latin typeface="Helvetica Neue" panose="02000503000000020004" pitchFamily="2" charset="0"/>
              </a:rPr>
              <a:t>Master Planned Community</a:t>
            </a:r>
            <a:br>
              <a:rPr lang="en-US" altLang="en-US" sz="3200" b="1" i="1" spc="-225" dirty="0">
                <a:solidFill>
                  <a:srgbClr val="A5AF21"/>
                </a:solidFill>
                <a:latin typeface="Arial" panose="020B0604020202020204" pitchFamily="34" charset="0"/>
                <a:ea typeface="+mn-ea"/>
                <a:cs typeface="Arial" panose="020B0604020202020204" pitchFamily="34" charset="0"/>
              </a:rPr>
            </a:br>
            <a:r>
              <a:rPr lang="en-US" altLang="en-US" sz="3200" b="1" i="1" spc="-225" dirty="0">
                <a:solidFill>
                  <a:srgbClr val="A5AF21"/>
                </a:solidFill>
                <a:latin typeface="Arial" panose="020B0604020202020204" pitchFamily="34" charset="0"/>
                <a:ea typeface="+mn-ea"/>
                <a:cs typeface="Arial" panose="020B0604020202020204" pitchFamily="34" charset="0"/>
              </a:rPr>
              <a:t>    </a:t>
            </a:r>
            <a:br>
              <a:rPr lang="en-US" altLang="en-US" sz="3200" b="1" i="1" spc="-225" dirty="0">
                <a:solidFill>
                  <a:srgbClr val="A5AF21"/>
                </a:solidFill>
                <a:latin typeface="Arial" panose="020B0604020202020204" pitchFamily="34" charset="0"/>
                <a:ea typeface="+mn-ea"/>
                <a:cs typeface="Arial" panose="020B0604020202020204" pitchFamily="34" charset="0"/>
              </a:rPr>
            </a:br>
            <a:r>
              <a:rPr lang="en-US" altLang="en-US" sz="3200" b="1" i="1" spc="-225" dirty="0">
                <a:solidFill>
                  <a:srgbClr val="A5AF21"/>
                </a:solidFill>
                <a:latin typeface="Arial" panose="020B0604020202020204" pitchFamily="34" charset="0"/>
                <a:ea typeface="+mn-ea"/>
                <a:cs typeface="Arial" panose="020B0604020202020204" pitchFamily="34" charset="0"/>
              </a:rPr>
              <a:t>Evaluating Risk </a:t>
            </a:r>
          </a:p>
        </p:txBody>
      </p:sp>
      <p:graphicFrame>
        <p:nvGraphicFramePr>
          <p:cNvPr id="7173" name="Rectangle 5">
            <a:extLst>
              <a:ext uri="{FF2B5EF4-FFF2-40B4-BE49-F238E27FC236}">
                <a16:creationId xmlns:a16="http://schemas.microsoft.com/office/drawing/2014/main" id="{1A5DFA13-8054-497C-B77F-FCD6253541EE}"/>
              </a:ext>
            </a:extLst>
          </p:cNvPr>
          <p:cNvGraphicFramePr>
            <a:graphicFrameLocks noGrp="1"/>
          </p:cNvGraphicFramePr>
          <p:nvPr>
            <p:ph idx="1"/>
            <p:extLst>
              <p:ext uri="{D42A27DB-BD31-4B8C-83A1-F6EECF244321}">
                <p14:modId xmlns:p14="http://schemas.microsoft.com/office/powerpoint/2010/main" val="3569195522"/>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5584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000" r="-1" b="-1"/>
          <a:stretch/>
        </p:blipFill>
        <p:spPr bwMode="auto">
          <a:xfrm>
            <a:off x="-2285" y="7630"/>
            <a:ext cx="9143999"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4" name="Rectangle 7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p:cNvSpPr>
            <a:spLocks noGrp="1" noChangeArrowheads="1"/>
          </p:cNvSpPr>
          <p:nvPr>
            <p:ph type="title" idx="4294967295"/>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altLang="en-US" sz="4500" b="1">
                <a:solidFill>
                  <a:srgbClr val="FFFFFF"/>
                </a:solidFill>
              </a:rPr>
              <a:t>RMV Master Development Process</a:t>
            </a:r>
          </a:p>
        </p:txBody>
      </p:sp>
      <p:sp>
        <p:nvSpPr>
          <p:cNvPr id="2" name="Slide Number Placeholder 1"/>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446AC1CF-525F-4B08-A1C5-9E4BC58A9F34}" type="slidenum">
              <a:rPr lang="en-US" sz="1200">
                <a:solidFill>
                  <a:srgbClr val="FFFFFF"/>
                </a:solidFill>
                <a:latin typeface="Calibri" panose="020F0502020204030204"/>
              </a:rPr>
              <a:pPr>
                <a:spcAft>
                  <a:spcPts val="600"/>
                </a:spcAft>
                <a:defRPr/>
              </a:pPr>
              <a:t>11</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474269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5362"/>
                                        </p:tgtEl>
                                        <p:attrNameLst>
                                          <p:attrName>style.visibility</p:attrName>
                                        </p:attrNameLst>
                                      </p:cBhvr>
                                      <p:to>
                                        <p:strVal val="visible"/>
                                      </p:to>
                                    </p:set>
                                    <p:animEffect transition="in" filter="fade">
                                      <p:cBhvr>
                                        <p:cTn id="7" dur="400"/>
                                        <p:tgtEl>
                                          <p:spTgt spid="153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914399" y="411976"/>
            <a:ext cx="8229601" cy="411163"/>
          </a:xfrm>
        </p:spPr>
        <p:txBody>
          <a:bodyPr>
            <a:normAutofit fontScale="90000"/>
          </a:bodyPr>
          <a:lstStyle/>
          <a:p>
            <a:pPr defTabSz="914400"/>
            <a:r>
              <a:rPr lang="en-US" altLang="en-US" sz="2800" b="1" dirty="0">
                <a:solidFill>
                  <a:srgbClr val="78A22F"/>
                </a:solidFill>
                <a:latin typeface="Helvetica Neue" panose="02000503000000020004" pitchFamily="2" charset="0"/>
              </a:rPr>
              <a:t>Historic Planned Communities “On the Ranch”</a:t>
            </a:r>
          </a:p>
        </p:txBody>
      </p:sp>
      <p:pic>
        <p:nvPicPr>
          <p:cNvPr id="9219" name="Picture 18" descr="Img0093a"/>
          <p:cNvPicPr>
            <a:picLocks noChangeAspect="1" noChangeArrowheads="1"/>
          </p:cNvPicPr>
          <p:nvPr/>
        </p:nvPicPr>
        <p:blipFill>
          <a:blip r:embed="rId3">
            <a:extLst>
              <a:ext uri="{28A0092B-C50C-407E-A947-70E740481C1C}">
                <a14:useLocalDpi xmlns:a14="http://schemas.microsoft.com/office/drawing/2010/main" val="0"/>
              </a:ext>
            </a:extLst>
          </a:blip>
          <a:srcRect l="-6157" t="17351" r="-2869" b="15218"/>
          <a:stretch>
            <a:fillRect/>
          </a:stretch>
        </p:blipFill>
        <p:spPr bwMode="auto">
          <a:xfrm>
            <a:off x="1339851" y="995363"/>
            <a:ext cx="6464300" cy="4967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 Box 19"/>
          <p:cNvSpPr txBox="1">
            <a:spLocks noChangeArrowheads="1"/>
          </p:cNvSpPr>
          <p:nvPr/>
        </p:nvSpPr>
        <p:spPr bwMode="auto">
          <a:xfrm>
            <a:off x="5591174" y="1216064"/>
            <a:ext cx="1644650" cy="516447"/>
          </a:xfrm>
          <a:prstGeom prst="rect">
            <a:avLst/>
          </a:prstGeom>
          <a:solidFill>
            <a:srgbClr val="808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822" tIns="45414" rIns="90822" bIns="45414">
            <a:spAutoFit/>
          </a:bodyP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algn="ctr" defTabSz="908396" eaLnBrk="1" fontAlgn="base" hangingPunct="1">
              <a:lnSpc>
                <a:spcPct val="85000"/>
              </a:lnSpc>
              <a:spcBef>
                <a:spcPct val="50000"/>
              </a:spcBef>
              <a:spcAft>
                <a:spcPct val="0"/>
              </a:spcAft>
            </a:pPr>
            <a:r>
              <a:rPr lang="en-US" altLang="en-US" sz="1600" b="1" dirty="0">
                <a:solidFill>
                  <a:srgbClr val="FFFFFF"/>
                </a:solidFill>
              </a:rPr>
              <a:t>Rancho Santa Margarita</a:t>
            </a:r>
          </a:p>
        </p:txBody>
      </p:sp>
      <p:sp>
        <p:nvSpPr>
          <p:cNvPr id="9221" name="Text Box 20"/>
          <p:cNvSpPr txBox="1">
            <a:spLocks noChangeArrowheads="1"/>
          </p:cNvSpPr>
          <p:nvPr/>
        </p:nvSpPr>
        <p:spPr bwMode="auto">
          <a:xfrm>
            <a:off x="3001964" y="4030701"/>
            <a:ext cx="1306512" cy="337936"/>
          </a:xfrm>
          <a:prstGeom prst="rect">
            <a:avLst/>
          </a:prstGeom>
          <a:solidFill>
            <a:srgbClr val="808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822" tIns="45414" rIns="90822" bIns="45414">
            <a:spAutoFit/>
          </a:bodyP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algn="ctr" defTabSz="908396" eaLnBrk="1" fontAlgn="base" hangingPunct="1">
              <a:spcBef>
                <a:spcPct val="50000"/>
              </a:spcBef>
              <a:spcAft>
                <a:spcPct val="0"/>
              </a:spcAft>
            </a:pPr>
            <a:r>
              <a:rPr lang="en-US" altLang="en-US" sz="1600" b="1" dirty="0">
                <a:solidFill>
                  <a:srgbClr val="FFFFFF"/>
                </a:solidFill>
              </a:rPr>
              <a:t>Ladera</a:t>
            </a:r>
          </a:p>
        </p:txBody>
      </p:sp>
      <p:sp>
        <p:nvSpPr>
          <p:cNvPr id="9222" name="Text Box 21"/>
          <p:cNvSpPr txBox="1">
            <a:spLocks noChangeArrowheads="1"/>
          </p:cNvSpPr>
          <p:nvPr/>
        </p:nvSpPr>
        <p:spPr bwMode="auto">
          <a:xfrm>
            <a:off x="5672238" y="4591089"/>
            <a:ext cx="1722436" cy="516447"/>
          </a:xfrm>
          <a:prstGeom prst="rect">
            <a:avLst/>
          </a:prstGeom>
          <a:solidFill>
            <a:srgbClr val="8080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822" tIns="45414" rIns="90822" bIns="45414">
            <a:spAutoFit/>
          </a:bodyP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algn="ctr" defTabSz="908396" eaLnBrk="1" fontAlgn="base" hangingPunct="1">
              <a:lnSpc>
                <a:spcPct val="85000"/>
              </a:lnSpc>
              <a:spcBef>
                <a:spcPct val="50000"/>
              </a:spcBef>
              <a:spcAft>
                <a:spcPct val="0"/>
              </a:spcAft>
            </a:pPr>
            <a:r>
              <a:rPr lang="en-US" altLang="en-US" sz="1600" b="1" dirty="0">
                <a:solidFill>
                  <a:srgbClr val="FFFFFF"/>
                </a:solidFill>
              </a:rPr>
              <a:t>Rancho Mission Viejo</a:t>
            </a:r>
          </a:p>
        </p:txBody>
      </p:sp>
      <p:sp>
        <p:nvSpPr>
          <p:cNvPr id="9223" name="Text Box 22"/>
          <p:cNvSpPr txBox="1">
            <a:spLocks noChangeArrowheads="1"/>
          </p:cNvSpPr>
          <p:nvPr/>
        </p:nvSpPr>
        <p:spPr bwMode="auto">
          <a:xfrm>
            <a:off x="3233739" y="1774866"/>
            <a:ext cx="1338261" cy="516447"/>
          </a:xfrm>
          <a:prstGeom prst="rect">
            <a:avLst/>
          </a:prstGeom>
          <a:solidFill>
            <a:srgbClr val="808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822" tIns="45414" rIns="90822" bIns="45414">
            <a:spAutoFit/>
          </a:bodyP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algn="ctr" defTabSz="908396" eaLnBrk="1" fontAlgn="base" hangingPunct="1">
              <a:lnSpc>
                <a:spcPct val="85000"/>
              </a:lnSpc>
              <a:spcBef>
                <a:spcPct val="50000"/>
              </a:spcBef>
              <a:spcAft>
                <a:spcPct val="0"/>
              </a:spcAft>
            </a:pPr>
            <a:r>
              <a:rPr lang="en-US" altLang="en-US" sz="1600" b="1" dirty="0">
                <a:solidFill>
                  <a:srgbClr val="FFFFFF"/>
                </a:solidFill>
              </a:rPr>
              <a:t>Mission Viejo</a:t>
            </a:r>
          </a:p>
        </p:txBody>
      </p:sp>
      <p:sp>
        <p:nvSpPr>
          <p:cNvPr id="9224" name="Text Box 23"/>
          <p:cNvSpPr txBox="1">
            <a:spLocks noChangeArrowheads="1"/>
          </p:cNvSpPr>
          <p:nvPr/>
        </p:nvSpPr>
        <p:spPr bwMode="auto">
          <a:xfrm>
            <a:off x="3148014" y="5094324"/>
            <a:ext cx="1644650" cy="516447"/>
          </a:xfrm>
          <a:prstGeom prst="rect">
            <a:avLst/>
          </a:prstGeom>
          <a:solidFill>
            <a:srgbClr val="808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822" tIns="45414" rIns="90822" bIns="45414">
            <a:spAutoFit/>
          </a:bodyP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algn="ctr" defTabSz="908396" eaLnBrk="1" fontAlgn="base" hangingPunct="1">
              <a:lnSpc>
                <a:spcPct val="85000"/>
              </a:lnSpc>
              <a:spcBef>
                <a:spcPct val="50000"/>
              </a:spcBef>
              <a:spcAft>
                <a:spcPct val="0"/>
              </a:spcAft>
            </a:pPr>
            <a:r>
              <a:rPr lang="en-US" altLang="en-US" sz="1600" b="1" dirty="0">
                <a:solidFill>
                  <a:srgbClr val="FFFFFF"/>
                </a:solidFill>
              </a:rPr>
              <a:t>San Juan Capistrano</a:t>
            </a:r>
          </a:p>
        </p:txBody>
      </p:sp>
      <p:sp>
        <p:nvSpPr>
          <p:cNvPr id="2" name="TextBox 1"/>
          <p:cNvSpPr txBox="1"/>
          <p:nvPr/>
        </p:nvSpPr>
        <p:spPr>
          <a:xfrm>
            <a:off x="4905377" y="2667038"/>
            <a:ext cx="1381124" cy="325777"/>
          </a:xfrm>
          <a:prstGeom prst="rect">
            <a:avLst/>
          </a:prstGeom>
          <a:solidFill>
            <a:srgbClr val="808000"/>
          </a:solidFill>
        </p:spPr>
        <p:txBody>
          <a:bodyPr wrap="square" lIns="63607" tIns="31773" rIns="63607" bIns="31773" rtlCol="0">
            <a:spAutoFit/>
          </a:bodyPr>
          <a:lstStyle/>
          <a:p>
            <a:pPr algn="ctr"/>
            <a:r>
              <a:rPr lang="en-US" sz="1700" b="1" dirty="0">
                <a:solidFill>
                  <a:schemeClr val="bg1"/>
                </a:solidFill>
              </a:rPr>
              <a:t>Las Flores</a:t>
            </a:r>
          </a:p>
        </p:txBody>
      </p:sp>
    </p:spTree>
    <p:extLst>
      <p:ext uri="{BB962C8B-B14F-4D97-AF65-F5344CB8AC3E}">
        <p14:creationId xmlns:p14="http://schemas.microsoft.com/office/powerpoint/2010/main" val="80836260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3452" r="5477" b="-1"/>
          <a:stretch/>
        </p:blipFill>
        <p:spPr bwMode="auto">
          <a:xfrm>
            <a:off x="1916580" y="0"/>
            <a:ext cx="7252231"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3" name="Rectangle 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vert="horz" lIns="91440" tIns="45720" rIns="91440" bIns="45720" rtlCol="0" anchor="ctr">
            <a:normAutofit/>
          </a:bodyPr>
          <a:lstStyle/>
          <a:p>
            <a:pPr defTabSz="914400"/>
            <a:r>
              <a:rPr lang="en-US" sz="2800" b="1" dirty="0">
                <a:solidFill>
                  <a:srgbClr val="78A22F"/>
                </a:solidFill>
                <a:latin typeface="Helvetica Neue" panose="02000503000000020004" pitchFamily="2" charset="0"/>
              </a:rPr>
              <a:t>Mission Viejo</a:t>
            </a:r>
          </a:p>
        </p:txBody>
      </p:sp>
      <p:sp>
        <p:nvSpPr>
          <p:cNvPr id="4" name="TextBox 3"/>
          <p:cNvSpPr txBox="1"/>
          <p:nvPr/>
        </p:nvSpPr>
        <p:spPr>
          <a:xfrm>
            <a:off x="628649" y="1714010"/>
            <a:ext cx="3449738" cy="4638238"/>
          </a:xfrm>
          <a:prstGeom prst="rect">
            <a:avLst/>
          </a:prstGeom>
        </p:spPr>
        <p:txBody>
          <a:bodyPr vert="horz" lIns="91440" tIns="45720" rIns="91440" bIns="45720" rtlCol="0">
            <a:normAutofit fontScale="40000" lnSpcReduction="20000"/>
          </a:bodyPr>
          <a:lstStyle/>
          <a:p>
            <a:pPr marL="285750" indent="-228600">
              <a:lnSpc>
                <a:spcPct val="90000"/>
              </a:lnSpc>
              <a:spcAft>
                <a:spcPts val="600"/>
              </a:spcAft>
              <a:buFont typeface="Arial" panose="020B0604020202020204" pitchFamily="34" charset="0"/>
              <a:buChar char="•"/>
            </a:pPr>
            <a:r>
              <a:rPr lang="en-US" sz="4500" dirty="0"/>
              <a:t>1964 – </a:t>
            </a:r>
            <a:r>
              <a:rPr lang="en-US" sz="4800" dirty="0"/>
              <a:t>County approval of Mission Viejo Planned Community</a:t>
            </a:r>
            <a:endParaRPr lang="en-US" sz="4500" dirty="0"/>
          </a:p>
          <a:p>
            <a:pPr marL="742950" lvl="1" indent="-228600">
              <a:lnSpc>
                <a:spcPct val="90000"/>
              </a:lnSpc>
              <a:spcAft>
                <a:spcPts val="600"/>
              </a:spcAft>
              <a:buFont typeface="Arial" panose="020B0604020202020204" pitchFamily="34" charset="0"/>
              <a:buChar char="•"/>
            </a:pPr>
            <a:r>
              <a:rPr lang="en-US" sz="4500" dirty="0"/>
              <a:t>Approx. 10,000 acres</a:t>
            </a:r>
          </a:p>
          <a:p>
            <a:pPr marL="742950" lvl="1" indent="-228600">
              <a:lnSpc>
                <a:spcPct val="90000"/>
              </a:lnSpc>
              <a:spcAft>
                <a:spcPts val="600"/>
              </a:spcAft>
              <a:buFont typeface="Arial" panose="020B0604020202020204" pitchFamily="34" charset="0"/>
              <a:buChar char="•"/>
            </a:pPr>
            <a:r>
              <a:rPr lang="en-US" sz="4500" dirty="0"/>
              <a:t>Approx. 30,200 dwelling units</a:t>
            </a:r>
          </a:p>
          <a:p>
            <a:pPr marL="742950" lvl="1" indent="-228600">
              <a:lnSpc>
                <a:spcPct val="90000"/>
              </a:lnSpc>
              <a:spcAft>
                <a:spcPts val="600"/>
              </a:spcAft>
              <a:buFont typeface="Arial" panose="020B0604020202020204" pitchFamily="34" charset="0"/>
              <a:buChar char="•"/>
            </a:pPr>
            <a:r>
              <a:rPr lang="en-US" sz="4500" dirty="0"/>
              <a:t>2020 Population: 95,683</a:t>
            </a:r>
          </a:p>
          <a:p>
            <a:pPr lvl="1" indent="-228600">
              <a:lnSpc>
                <a:spcPct val="90000"/>
              </a:lnSpc>
              <a:spcAft>
                <a:spcPts val="600"/>
              </a:spcAft>
              <a:buFont typeface="Arial" panose="020B0604020202020204" pitchFamily="34" charset="0"/>
              <a:buChar char="•"/>
            </a:pPr>
            <a:endParaRPr lang="en-US" sz="4500" dirty="0"/>
          </a:p>
          <a:p>
            <a:pPr marL="285750" indent="-228600">
              <a:lnSpc>
                <a:spcPct val="90000"/>
              </a:lnSpc>
              <a:spcAft>
                <a:spcPts val="600"/>
              </a:spcAft>
              <a:buFont typeface="Arial" panose="020B0604020202020204" pitchFamily="34" charset="0"/>
              <a:buChar char="•"/>
            </a:pPr>
            <a:r>
              <a:rPr lang="en-US" sz="4500" dirty="0"/>
              <a:t>1988- City becomes 27th city in County of Orange</a:t>
            </a:r>
          </a:p>
          <a:p>
            <a:pPr marL="285750" indent="-228600">
              <a:lnSpc>
                <a:spcPct val="90000"/>
              </a:lnSpc>
              <a:spcAft>
                <a:spcPts val="600"/>
              </a:spcAft>
              <a:buFont typeface="Arial" panose="020B0604020202020204" pitchFamily="34" charset="0"/>
              <a:buChar char="•"/>
            </a:pPr>
            <a:endParaRPr lang="en-US" sz="4500" dirty="0"/>
          </a:p>
          <a:p>
            <a:pPr marL="285750" indent="-228600">
              <a:lnSpc>
                <a:spcPct val="90000"/>
              </a:lnSpc>
              <a:spcAft>
                <a:spcPts val="600"/>
              </a:spcAft>
              <a:buFont typeface="Arial" panose="020B0604020202020204" pitchFamily="34" charset="0"/>
              <a:buChar char="•"/>
            </a:pPr>
            <a:r>
              <a:rPr lang="en-US" sz="4500" dirty="0"/>
              <a:t>Unique features</a:t>
            </a:r>
          </a:p>
          <a:p>
            <a:pPr marL="742950" lvl="1" indent="-228600">
              <a:lnSpc>
                <a:spcPct val="90000"/>
              </a:lnSpc>
              <a:spcAft>
                <a:spcPts val="600"/>
              </a:spcAft>
              <a:buFont typeface="Arial" panose="020B0604020202020204" pitchFamily="34" charset="0"/>
              <a:buChar char="•"/>
            </a:pPr>
            <a:r>
              <a:rPr lang="en-US" sz="4500" dirty="0"/>
              <a:t>Thematic landscape</a:t>
            </a:r>
          </a:p>
          <a:p>
            <a:pPr marL="742950" lvl="1" indent="-228600">
              <a:lnSpc>
                <a:spcPct val="90000"/>
              </a:lnSpc>
              <a:spcAft>
                <a:spcPts val="600"/>
              </a:spcAft>
              <a:buFont typeface="Arial" panose="020B0604020202020204" pitchFamily="34" charset="0"/>
              <a:buChar char="•"/>
            </a:pPr>
            <a:r>
              <a:rPr lang="en-US" sz="4500" dirty="0"/>
              <a:t>Architecture</a:t>
            </a:r>
          </a:p>
          <a:p>
            <a:pPr marL="742950" lvl="1" indent="-228600">
              <a:lnSpc>
                <a:spcPct val="90000"/>
              </a:lnSpc>
              <a:spcAft>
                <a:spcPts val="600"/>
              </a:spcAft>
              <a:buFont typeface="Arial" panose="020B0604020202020204" pitchFamily="34" charset="0"/>
              <a:buChar char="•"/>
            </a:pPr>
            <a:r>
              <a:rPr lang="en-US" sz="4500" dirty="0"/>
              <a:t>Cul-de-sacs</a:t>
            </a:r>
          </a:p>
          <a:p>
            <a:pPr marL="742950" lvl="1" indent="-228600">
              <a:lnSpc>
                <a:spcPct val="90000"/>
              </a:lnSpc>
              <a:spcAft>
                <a:spcPts val="600"/>
              </a:spcAft>
              <a:buFont typeface="Arial" panose="020B0604020202020204" pitchFamily="34" charset="0"/>
              <a:buChar char="•"/>
            </a:pPr>
            <a:r>
              <a:rPr lang="en-US" sz="4500" dirty="0"/>
              <a:t>Community centers</a:t>
            </a:r>
          </a:p>
          <a:p>
            <a:pPr marL="742950" lvl="1" indent="-228600">
              <a:lnSpc>
                <a:spcPct val="90000"/>
              </a:lnSpc>
              <a:spcAft>
                <a:spcPts val="600"/>
              </a:spcAft>
              <a:buFont typeface="Arial" panose="020B0604020202020204" pitchFamily="34" charset="0"/>
              <a:buChar char="•"/>
            </a:pPr>
            <a:r>
              <a:rPr lang="en-US" sz="4500" dirty="0"/>
              <a:t>Mission Viejo lake</a:t>
            </a:r>
          </a:p>
          <a:p>
            <a:pPr lvl="1"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2619256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0953" r="-2" b="-2"/>
          <a:stretch/>
        </p:blipFill>
        <p:spPr bwMode="auto">
          <a:xfrm>
            <a:off x="1891767" y="10"/>
            <a:ext cx="7252231"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4" name="Rectangle 7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vert="horz" lIns="91440" tIns="45720" rIns="91440" bIns="45720" rtlCol="0" anchor="ctr">
            <a:normAutofit/>
          </a:bodyPr>
          <a:lstStyle/>
          <a:p>
            <a:pPr defTabSz="914400"/>
            <a:r>
              <a:rPr lang="en-US" sz="2800" b="1" dirty="0">
                <a:solidFill>
                  <a:srgbClr val="78A22F"/>
                </a:solidFill>
                <a:latin typeface="Helvetica Neue" panose="02000503000000020004" pitchFamily="2" charset="0"/>
              </a:rPr>
              <a:t>Rancho Santa Margarita</a:t>
            </a:r>
          </a:p>
        </p:txBody>
      </p:sp>
      <p:sp>
        <p:nvSpPr>
          <p:cNvPr id="3" name="TextBox 2"/>
          <p:cNvSpPr txBox="1"/>
          <p:nvPr/>
        </p:nvSpPr>
        <p:spPr>
          <a:xfrm>
            <a:off x="628650" y="2434201"/>
            <a:ext cx="2866641" cy="3742762"/>
          </a:xfrm>
          <a:prstGeom prst="rect">
            <a:avLst/>
          </a:prstGeom>
        </p:spPr>
        <p:txBody>
          <a:bodyPr vert="horz" lIns="91440" tIns="45720" rIns="91440" bIns="45720" rtlCol="0">
            <a:normAutofit fontScale="85000" lnSpcReduction="20000"/>
          </a:bodyPr>
          <a:lstStyle/>
          <a:p>
            <a:pPr marL="285750" indent="-228600">
              <a:lnSpc>
                <a:spcPct val="90000"/>
              </a:lnSpc>
              <a:spcAft>
                <a:spcPts val="600"/>
              </a:spcAft>
              <a:buFont typeface="Arial" panose="020B0604020202020204" pitchFamily="34" charset="0"/>
              <a:buChar char="•"/>
            </a:pPr>
            <a:r>
              <a:rPr lang="en-US" dirty="0"/>
              <a:t>1986 – </a:t>
            </a:r>
            <a:r>
              <a:rPr lang="en-US" sz="1800" dirty="0"/>
              <a:t>County approval of Plano Trabuco Planned Community</a:t>
            </a:r>
            <a:endParaRPr lang="en-US" dirty="0"/>
          </a:p>
          <a:p>
            <a:pPr marL="742950" lvl="1" indent="-228600">
              <a:lnSpc>
                <a:spcPct val="90000"/>
              </a:lnSpc>
              <a:spcAft>
                <a:spcPts val="600"/>
              </a:spcAft>
              <a:buFont typeface="Arial" panose="020B0604020202020204" pitchFamily="34" charset="0"/>
              <a:buChar char="•"/>
            </a:pPr>
            <a:r>
              <a:rPr lang="en-US" dirty="0"/>
              <a:t>Approx. 4,000 acres</a:t>
            </a:r>
          </a:p>
          <a:p>
            <a:pPr marL="742950" lvl="1" indent="-228600">
              <a:lnSpc>
                <a:spcPct val="90000"/>
              </a:lnSpc>
              <a:spcAft>
                <a:spcPts val="600"/>
              </a:spcAft>
              <a:buFont typeface="Arial" panose="020B0604020202020204" pitchFamily="34" charset="0"/>
              <a:buChar char="•"/>
            </a:pPr>
            <a:r>
              <a:rPr lang="en-US" dirty="0"/>
              <a:t>Approx. 16,600 dwelling units</a:t>
            </a:r>
          </a:p>
          <a:p>
            <a:pPr marL="742950" lvl="1" indent="-228600">
              <a:lnSpc>
                <a:spcPct val="90000"/>
              </a:lnSpc>
              <a:spcAft>
                <a:spcPts val="600"/>
              </a:spcAft>
              <a:buFont typeface="Arial" panose="020B0604020202020204" pitchFamily="34" charset="0"/>
              <a:buChar char="•"/>
            </a:pPr>
            <a:r>
              <a:rPr lang="en-US" dirty="0"/>
              <a:t>2020 Population: 48,480</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2000 – City becomes 33rd city in the County of Orange</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Balanced Community</a:t>
            </a:r>
          </a:p>
          <a:p>
            <a:pPr marL="742950" lvl="1" indent="-228600">
              <a:lnSpc>
                <a:spcPct val="90000"/>
              </a:lnSpc>
              <a:spcAft>
                <a:spcPts val="600"/>
              </a:spcAft>
              <a:buFont typeface="Arial" panose="020B0604020202020204" pitchFamily="34" charset="0"/>
              <a:buChar char="•"/>
            </a:pPr>
            <a:r>
              <a:rPr lang="en-US" dirty="0"/>
              <a:t>Increased sensitivity to open space</a:t>
            </a:r>
          </a:p>
          <a:p>
            <a:pPr marL="742950" lvl="1" indent="-228600">
              <a:lnSpc>
                <a:spcPct val="90000"/>
              </a:lnSpc>
              <a:spcAft>
                <a:spcPts val="600"/>
              </a:spcAft>
              <a:buFont typeface="Arial" panose="020B0604020202020204" pitchFamily="34" charset="0"/>
              <a:buChar char="•"/>
            </a:pPr>
            <a:r>
              <a:rPr lang="en-US" dirty="0"/>
              <a:t>Preserved ridgelines</a:t>
            </a:r>
          </a:p>
          <a:p>
            <a:pPr marL="742950" lvl="1" indent="-228600">
              <a:lnSpc>
                <a:spcPct val="90000"/>
              </a:lnSpc>
              <a:spcAft>
                <a:spcPts val="600"/>
              </a:spcAft>
              <a:buFont typeface="Arial" panose="020B0604020202020204" pitchFamily="34" charset="0"/>
              <a:buChar char="•"/>
            </a:pPr>
            <a:r>
              <a:rPr lang="en-US" dirty="0"/>
              <a:t>High housing density</a:t>
            </a:r>
          </a:p>
          <a:p>
            <a:pPr marL="742950" lvl="1" indent="-228600">
              <a:lnSpc>
                <a:spcPct val="90000"/>
              </a:lnSpc>
              <a:spcAft>
                <a:spcPts val="600"/>
              </a:spcAft>
              <a:buFont typeface="Arial" panose="020B0604020202020204" pitchFamily="34" charset="0"/>
              <a:buChar char="•"/>
            </a:pPr>
            <a:r>
              <a:rPr lang="en-US" dirty="0"/>
              <a:t>Town centers</a:t>
            </a:r>
          </a:p>
          <a:p>
            <a:pPr lvl="1" indent="-228600">
              <a:lnSpc>
                <a:spcPct val="90000"/>
              </a:lnSpc>
              <a:spcAft>
                <a:spcPts val="600"/>
              </a:spcAft>
              <a:buFont typeface="Arial" panose="020B0604020202020204" pitchFamily="34" charset="0"/>
              <a:buChar char="•"/>
            </a:pPr>
            <a:endParaRPr lang="en-US" sz="1200" dirty="0"/>
          </a:p>
          <a:p>
            <a:pPr marL="742950" lvl="1" indent="-228600">
              <a:lnSpc>
                <a:spcPct val="90000"/>
              </a:lnSpc>
              <a:spcAft>
                <a:spcPts val="600"/>
              </a:spcAft>
              <a:buFont typeface="Arial" panose="020B0604020202020204" pitchFamily="34" charset="0"/>
              <a:buChar char="•"/>
            </a:pPr>
            <a:endParaRPr lang="en-US" sz="1200" dirty="0"/>
          </a:p>
        </p:txBody>
      </p:sp>
    </p:spTree>
    <p:extLst>
      <p:ext uri="{BB962C8B-B14F-4D97-AF65-F5344CB8AC3E}">
        <p14:creationId xmlns:p14="http://schemas.microsoft.com/office/powerpoint/2010/main" val="4018249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Las Flores Homes | Las Flores Real Estate in Rancho Santa Margarita">
            <a:extLst>
              <a:ext uri="{FF2B5EF4-FFF2-40B4-BE49-F238E27FC236}">
                <a16:creationId xmlns:a16="http://schemas.microsoft.com/office/drawing/2014/main" id="{FA00564A-E9B6-969F-B391-AFCEA43E5D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1" r="28197"/>
          <a:stretch/>
        </p:blipFill>
        <p:spPr bwMode="auto">
          <a:xfrm>
            <a:off x="1891767" y="1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74" name="Rectangle 7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vert="horz" lIns="91440" tIns="45720" rIns="91440" bIns="45720" rtlCol="0" anchor="ctr">
            <a:normAutofit/>
          </a:bodyPr>
          <a:lstStyle/>
          <a:p>
            <a:pPr defTabSz="914400"/>
            <a:r>
              <a:rPr lang="en-US" sz="3500" b="1"/>
              <a:t>Las Flores</a:t>
            </a:r>
          </a:p>
        </p:txBody>
      </p:sp>
      <p:sp>
        <p:nvSpPr>
          <p:cNvPr id="3" name="TextBox 2"/>
          <p:cNvSpPr txBox="1"/>
          <p:nvPr/>
        </p:nvSpPr>
        <p:spPr>
          <a:xfrm>
            <a:off x="628650" y="2434201"/>
            <a:ext cx="2866641" cy="3742762"/>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700"/>
              <a:t>1992 – County approval of Las Flores Planned Community</a:t>
            </a:r>
          </a:p>
          <a:p>
            <a:pPr marL="742950" lvl="1" indent="-228600">
              <a:lnSpc>
                <a:spcPct val="90000"/>
              </a:lnSpc>
              <a:spcAft>
                <a:spcPts val="600"/>
              </a:spcAft>
              <a:buFont typeface="Arial" panose="020B0604020202020204" pitchFamily="34" charset="0"/>
              <a:buChar char="•"/>
            </a:pPr>
            <a:r>
              <a:rPr lang="en-US" sz="1700"/>
              <a:t>Approx. 1,000 acres</a:t>
            </a:r>
          </a:p>
          <a:p>
            <a:pPr marL="742950" lvl="1" indent="-228600">
              <a:lnSpc>
                <a:spcPct val="90000"/>
              </a:lnSpc>
              <a:spcAft>
                <a:spcPts val="600"/>
              </a:spcAft>
              <a:buFont typeface="Arial" panose="020B0604020202020204" pitchFamily="34" charset="0"/>
              <a:buChar char="•"/>
            </a:pPr>
            <a:r>
              <a:rPr lang="en-US" sz="1700"/>
              <a:t>Approx. 1,900 dwelling units</a:t>
            </a:r>
          </a:p>
          <a:p>
            <a:pPr marL="742950" lvl="1" indent="-228600">
              <a:lnSpc>
                <a:spcPct val="90000"/>
              </a:lnSpc>
              <a:spcAft>
                <a:spcPts val="600"/>
              </a:spcAft>
              <a:buFont typeface="Arial" panose="020B0604020202020204" pitchFamily="34" charset="0"/>
              <a:buChar char="•"/>
            </a:pPr>
            <a:r>
              <a:rPr lang="en-US" sz="1700"/>
              <a:t>2020 Population: 5,100</a:t>
            </a:r>
          </a:p>
          <a:p>
            <a:pPr lvl="1"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Balanced Community, continued</a:t>
            </a:r>
          </a:p>
          <a:p>
            <a:pPr marL="742950" lvl="1" indent="-228600">
              <a:lnSpc>
                <a:spcPct val="90000"/>
              </a:lnSpc>
              <a:spcAft>
                <a:spcPts val="600"/>
              </a:spcAft>
              <a:buFont typeface="Arial" panose="020B0604020202020204" pitchFamily="34" charset="0"/>
              <a:buChar char="•"/>
            </a:pPr>
            <a:r>
              <a:rPr lang="en-US" sz="1700"/>
              <a:t>690 acres natural open space</a:t>
            </a:r>
          </a:p>
          <a:p>
            <a:pPr marL="742950" lvl="1" indent="-228600">
              <a:lnSpc>
                <a:spcPct val="90000"/>
              </a:lnSpc>
              <a:spcAft>
                <a:spcPts val="600"/>
              </a:spcAft>
              <a:buFont typeface="Arial" panose="020B0604020202020204" pitchFamily="34" charset="0"/>
              <a:buChar char="•"/>
            </a:pPr>
            <a:endParaRPr lang="en-US" sz="1700" b="1"/>
          </a:p>
          <a:p>
            <a:pPr lvl="1" indent="-228600">
              <a:lnSpc>
                <a:spcPct val="90000"/>
              </a:lnSpc>
              <a:spcAft>
                <a:spcPts val="600"/>
              </a:spcAft>
              <a:buFont typeface="Arial" panose="020B0604020202020204" pitchFamily="34" charset="0"/>
              <a:buChar char="•"/>
            </a:pPr>
            <a:endParaRPr lang="en-US" sz="1700" b="1"/>
          </a:p>
          <a:p>
            <a:pPr marL="285750"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1690616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1300FD8F-39CD-134E-B75E-738DDD06691D}"/>
              </a:ext>
            </a:extLst>
          </p:cNvPr>
          <p:cNvSpPr>
            <a:spLocks noGrp="1" noChangeArrowheads="1"/>
          </p:cNvSpPr>
          <p:nvPr>
            <p:ph type="title"/>
          </p:nvPr>
        </p:nvSpPr>
        <p:spPr>
          <a:xfrm>
            <a:off x="628650" y="365125"/>
            <a:ext cx="2862072" cy="1938076"/>
          </a:xfrm>
        </p:spPr>
        <p:txBody>
          <a:bodyPr>
            <a:normAutofit fontScale="90000"/>
          </a:bodyPr>
          <a:lstStyle/>
          <a:p>
            <a:r>
              <a:rPr lang="en-US" dirty="0">
                <a:latin typeface="Old English Text MT" panose="03040902040508030806" pitchFamily="66" charset="0"/>
              </a:rPr>
              <a:t>OC Residential back in 1990’s: </a:t>
            </a:r>
            <a:r>
              <a:rPr lang="en-US" sz="2900" b="1" i="1" spc="-225" dirty="0">
                <a:solidFill>
                  <a:srgbClr val="A5AF21"/>
                </a:solidFill>
                <a:latin typeface="Arial" panose="020B0604020202020204" pitchFamily="34" charset="0"/>
                <a:ea typeface="+mn-ea"/>
                <a:cs typeface="Arial" panose="020B0604020202020204" pitchFamily="34" charset="0"/>
              </a:rPr>
              <a:t>What </a:t>
            </a:r>
            <a:r>
              <a:rPr lang="en-US" sz="3200" b="1" i="1" spc="-225" dirty="0">
                <a:solidFill>
                  <a:srgbClr val="A5AF21"/>
                </a:solidFill>
                <a:latin typeface="Arial" panose="020B0604020202020204" pitchFamily="34" charset="0"/>
                <a:ea typeface="+mn-ea"/>
                <a:cs typeface="Arial" panose="020B0604020202020204" pitchFamily="34" charset="0"/>
              </a:rPr>
              <a:t>Wasn’t</a:t>
            </a:r>
            <a:r>
              <a:rPr lang="en-US" sz="2900" b="1" i="1" spc="-225" dirty="0">
                <a:solidFill>
                  <a:srgbClr val="A5AF21"/>
                </a:solidFill>
                <a:latin typeface="Arial" panose="020B0604020202020204" pitchFamily="34" charset="0"/>
                <a:ea typeface="+mn-ea"/>
                <a:cs typeface="Arial" panose="020B0604020202020204" pitchFamily="34" charset="0"/>
              </a:rPr>
              <a:t> Working?</a:t>
            </a:r>
          </a:p>
        </p:txBody>
      </p:sp>
      <p:sp>
        <p:nvSpPr>
          <p:cNvPr id="93187" name="Rectangle 3"/>
          <p:cNvSpPr>
            <a:spLocks noGrp="1" noChangeArrowheads="1"/>
          </p:cNvSpPr>
          <p:nvPr>
            <p:ph idx="1"/>
          </p:nvPr>
        </p:nvSpPr>
        <p:spPr>
          <a:xfrm>
            <a:off x="628650" y="2482589"/>
            <a:ext cx="2862072" cy="3694373"/>
          </a:xfrm>
        </p:spPr>
        <p:txBody>
          <a:bodyPr>
            <a:normAutofit/>
          </a:bodyPr>
          <a:lstStyle/>
          <a:p>
            <a:pPr>
              <a:buSzPct val="85000"/>
              <a:buFont typeface="Arial" panose="020B0604020202020204" pitchFamily="34" charset="0"/>
              <a:buChar char="•"/>
            </a:pPr>
            <a:r>
              <a:rPr lang="en-US" sz="1700" dirty="0"/>
              <a:t>Size / scale</a:t>
            </a:r>
          </a:p>
          <a:p>
            <a:pPr>
              <a:buSzPct val="85000"/>
              <a:buFont typeface="Arial" panose="020B0604020202020204" pitchFamily="34" charset="0"/>
              <a:buChar char="•"/>
            </a:pPr>
            <a:r>
              <a:rPr lang="en-US" sz="1700" dirty="0"/>
              <a:t>Identity</a:t>
            </a:r>
          </a:p>
          <a:p>
            <a:pPr>
              <a:buSzPct val="85000"/>
              <a:buFont typeface="Arial" panose="020B0604020202020204" pitchFamily="34" charset="0"/>
              <a:buChar char="•"/>
            </a:pPr>
            <a:r>
              <a:rPr lang="en-US" sz="1700" dirty="0"/>
              <a:t>Individuality</a:t>
            </a:r>
          </a:p>
          <a:p>
            <a:pPr>
              <a:buSzPct val="85000"/>
              <a:buFont typeface="Arial" panose="020B0604020202020204" pitchFamily="34" charset="0"/>
              <a:buChar char="•"/>
            </a:pPr>
            <a:r>
              <a:rPr lang="en-US" sz="1700" dirty="0"/>
              <a:t>Connectivity</a:t>
            </a:r>
          </a:p>
          <a:p>
            <a:endParaRPr lang="en-US" sz="1700" dirty="0"/>
          </a:p>
        </p:txBody>
      </p:sp>
      <p:pic>
        <p:nvPicPr>
          <p:cNvPr id="93189" name="Picture 5" descr="IMG0032"/>
          <p:cNvPicPr>
            <a:picLocks noChangeAspect="1" noChangeArrowheads="1"/>
          </p:cNvPicPr>
          <p:nvPr/>
        </p:nvPicPr>
        <p:blipFill rotWithShape="1">
          <a:blip r:embed="rId2"/>
          <a:srcRect t="4306" r="1" b="15431"/>
          <a:stretch/>
        </p:blipFill>
        <p:spPr bwMode="auto">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p:spPr>
      </p:pic>
      <p:pic>
        <p:nvPicPr>
          <p:cNvPr id="93190" name="Picture 6" descr="RSM_89"/>
          <p:cNvPicPr>
            <a:picLocks noChangeAspect="1" noChangeArrowheads="1"/>
          </p:cNvPicPr>
          <p:nvPr/>
        </p:nvPicPr>
        <p:blipFill rotWithShape="1">
          <a:blip r:embed="rId3"/>
          <a:srcRect t="5958" r="2" b="1650"/>
          <a:stretch/>
        </p:blipFill>
        <p:spPr bwMode="auto">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2146" name="Rectangle 2">
            <a:extLst>
              <a:ext uri="{FF2B5EF4-FFF2-40B4-BE49-F238E27FC236}">
                <a16:creationId xmlns:a16="http://schemas.microsoft.com/office/drawing/2014/main" id="{D8640108-2EEC-CD4F-9185-41FC101CE871}"/>
              </a:ext>
            </a:extLst>
          </p:cNvPr>
          <p:cNvSpPr>
            <a:spLocks noGrp="1" noChangeArrowheads="1"/>
          </p:cNvSpPr>
          <p:nvPr>
            <p:ph type="title"/>
          </p:nvPr>
        </p:nvSpPr>
        <p:spPr>
          <a:xfrm>
            <a:off x="627509" y="723898"/>
            <a:ext cx="4501582" cy="1495425"/>
          </a:xfrm>
        </p:spPr>
        <p:txBody>
          <a:bodyPr vert="horz" lIns="91440" tIns="45720" rIns="91440" bIns="45720" rtlCol="0" anchor="ctr">
            <a:normAutofit/>
          </a:bodyPr>
          <a:lstStyle/>
          <a:p>
            <a:pPr defTabSz="914400">
              <a:defRPr/>
            </a:pPr>
            <a:r>
              <a:rPr lang="en-US" sz="3600" b="1" dirty="0">
                <a:solidFill>
                  <a:srgbClr val="78A22F"/>
                </a:solidFill>
                <a:latin typeface="Helvetica Neue" panose="02000503000000020004" pitchFamily="2" charset="0"/>
              </a:rPr>
              <a:t>Ladera Ranch</a:t>
            </a:r>
          </a:p>
        </p:txBody>
      </p:sp>
      <p:sp>
        <p:nvSpPr>
          <p:cNvPr id="262147" name="Rectangle 3">
            <a:extLst>
              <a:ext uri="{FF2B5EF4-FFF2-40B4-BE49-F238E27FC236}">
                <a16:creationId xmlns:a16="http://schemas.microsoft.com/office/drawing/2014/main" id="{6939D710-C958-1948-ADC6-C4F566CDD296}"/>
              </a:ext>
            </a:extLst>
          </p:cNvPr>
          <p:cNvSpPr>
            <a:spLocks noGrp="1" noChangeArrowheads="1"/>
          </p:cNvSpPr>
          <p:nvPr>
            <p:ph sz="half" idx="1"/>
          </p:nvPr>
        </p:nvSpPr>
        <p:spPr>
          <a:xfrm>
            <a:off x="627510" y="2405067"/>
            <a:ext cx="4501582" cy="3729034"/>
          </a:xfrm>
        </p:spPr>
        <p:txBody>
          <a:bodyPr vert="horz" lIns="91440" tIns="45720" rIns="91440" bIns="45720" rtlCol="0">
            <a:normAutofit/>
          </a:bodyPr>
          <a:lstStyle/>
          <a:p>
            <a:pPr marL="0" indent="-228600" defTabSz="914400">
              <a:spcBef>
                <a:spcPct val="50000"/>
              </a:spcBef>
              <a:buClr>
                <a:srgbClr val="CCF5FF"/>
              </a:buClr>
              <a:buSzPct val="50000"/>
            </a:pPr>
            <a:r>
              <a:rPr lang="en-US" sz="1700" dirty="0"/>
              <a:t>Rancho Mission Viejo/DMB Master Developer</a:t>
            </a:r>
          </a:p>
          <a:p>
            <a:pPr indent="-228600" defTabSz="914400">
              <a:spcBef>
                <a:spcPct val="50000"/>
              </a:spcBef>
              <a:buClr>
                <a:srgbClr val="CCF5FF"/>
              </a:buClr>
              <a:buSzPct val="50000"/>
            </a:pPr>
            <a:r>
              <a:rPr lang="en-US" sz="1700" dirty="0"/>
              <a:t>4000 total acres</a:t>
            </a:r>
          </a:p>
          <a:p>
            <a:pPr indent="-228600" defTabSz="914400">
              <a:spcBef>
                <a:spcPct val="50000"/>
              </a:spcBef>
              <a:buClr>
                <a:srgbClr val="CCF5FF"/>
              </a:buClr>
              <a:buSzPct val="50000"/>
            </a:pPr>
            <a:r>
              <a:rPr lang="en-US" sz="1700" dirty="0"/>
              <a:t>2400 developable</a:t>
            </a:r>
          </a:p>
          <a:p>
            <a:pPr indent="-228600" defTabSz="914400">
              <a:spcBef>
                <a:spcPct val="50000"/>
              </a:spcBef>
              <a:buClr>
                <a:srgbClr val="CCF5FF"/>
              </a:buClr>
              <a:buSzPct val="50000"/>
            </a:pPr>
            <a:r>
              <a:rPr lang="en-US" sz="1700" dirty="0"/>
              <a:t>8100 dwellings</a:t>
            </a:r>
          </a:p>
          <a:p>
            <a:pPr indent="-228600" defTabSz="914400">
              <a:spcBef>
                <a:spcPct val="50000"/>
              </a:spcBef>
              <a:buClr>
                <a:srgbClr val="CCF5FF"/>
              </a:buClr>
              <a:buSzPct val="50000"/>
            </a:pPr>
            <a:r>
              <a:rPr lang="en-US" sz="1700" dirty="0"/>
              <a:t>1600 acres O.S.</a:t>
            </a:r>
          </a:p>
          <a:p>
            <a:pPr indent="-228600" defTabSz="914400">
              <a:spcBef>
                <a:spcPct val="50000"/>
              </a:spcBef>
              <a:buClr>
                <a:srgbClr val="CCF5FF"/>
              </a:buClr>
              <a:buSzPct val="50000"/>
            </a:pPr>
            <a:r>
              <a:rPr lang="en-US" sz="1700" dirty="0"/>
              <a:t>Opened Aug. 1999</a:t>
            </a:r>
          </a:p>
          <a:p>
            <a:pPr indent="-228600" defTabSz="914400">
              <a:spcBef>
                <a:spcPct val="50000"/>
              </a:spcBef>
              <a:buClr>
                <a:srgbClr val="CCF5FF"/>
              </a:buClr>
              <a:buSzPct val="50000"/>
            </a:pPr>
            <a:r>
              <a:rPr lang="en-US" sz="1700" dirty="0"/>
              <a:t>2020 Population: 24,996</a:t>
            </a:r>
          </a:p>
          <a:p>
            <a:pPr marL="0" indent="-228600" defTabSz="914400">
              <a:spcBef>
                <a:spcPct val="50000"/>
              </a:spcBef>
              <a:buClr>
                <a:srgbClr val="CCF5FF"/>
              </a:buClr>
              <a:buSzPct val="50000"/>
            </a:pPr>
            <a:endParaRPr lang="en-US" sz="1700" dirty="0"/>
          </a:p>
        </p:txBody>
      </p:sp>
      <p:pic>
        <p:nvPicPr>
          <p:cNvPr id="143364" name="Picture 5" descr="lr7"/>
          <p:cNvPicPr>
            <a:picLocks noChangeAspect="1" noChangeArrowheads="1"/>
          </p:cNvPicPr>
          <p:nvPr/>
        </p:nvPicPr>
        <p:blipFill rotWithShape="1">
          <a:blip r:embed="rId2"/>
          <a:srcRect l="8903" r="1222"/>
          <a:stretch/>
        </p:blipFill>
        <p:spPr bwMode="auto">
          <a:xfrm>
            <a:off x="5399580" y="10"/>
            <a:ext cx="3744420" cy="6857990"/>
          </a:xfrm>
          <a:prstGeom prst="rect">
            <a:avLst/>
          </a:prstGeom>
          <a:noFill/>
          <a:effectLst/>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9412A842-B9E7-4C3C-B662-F4D51B2DA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0">
            <a:extLst>
              <a:ext uri="{FF2B5EF4-FFF2-40B4-BE49-F238E27FC236}">
                <a16:creationId xmlns:a16="http://schemas.microsoft.com/office/drawing/2014/main" id="{7C5032A8-28E7-4286-A04C-60ED3D7C1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923" y="0"/>
            <a:ext cx="334107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6340353" y="640823"/>
            <a:ext cx="2327396" cy="5583148"/>
          </a:xfrm>
        </p:spPr>
        <p:txBody>
          <a:bodyPr anchor="ctr">
            <a:normAutofit/>
          </a:bodyPr>
          <a:lstStyle/>
          <a:p>
            <a:r>
              <a:rPr lang="en-US" sz="3600" b="1" dirty="0">
                <a:solidFill>
                  <a:srgbClr val="78A22F"/>
                </a:solidFill>
                <a:latin typeface="Helvetica Neue" panose="02000503000000020004" pitchFamily="2" charset="0"/>
              </a:rPr>
              <a:t>Ladera Ranch</a:t>
            </a:r>
            <a:br>
              <a:rPr lang="en-US" sz="2900" dirty="0">
                <a:solidFill>
                  <a:srgbClr val="FFFFFF"/>
                </a:solidFill>
              </a:rPr>
            </a:br>
            <a:r>
              <a:rPr lang="en-US" sz="2900" dirty="0">
                <a:solidFill>
                  <a:srgbClr val="FFFFFF"/>
                </a:solidFill>
              </a:rPr>
              <a:t>Challenges &amp; Opportunities</a:t>
            </a:r>
          </a:p>
        </p:txBody>
      </p:sp>
      <p:graphicFrame>
        <p:nvGraphicFramePr>
          <p:cNvPr id="20" name="Content Placeholder 2">
            <a:extLst>
              <a:ext uri="{FF2B5EF4-FFF2-40B4-BE49-F238E27FC236}">
                <a16:creationId xmlns:a16="http://schemas.microsoft.com/office/drawing/2014/main" id="{84034342-08AD-7320-BC9C-D76DA355451A}"/>
              </a:ext>
            </a:extLst>
          </p:cNvPr>
          <p:cNvGraphicFramePr>
            <a:graphicFrameLocks noGrp="1"/>
          </p:cNvGraphicFramePr>
          <p:nvPr>
            <p:ph idx="1"/>
            <p:extLst>
              <p:ext uri="{D42A27DB-BD31-4B8C-83A1-F6EECF244321}">
                <p14:modId xmlns:p14="http://schemas.microsoft.com/office/powerpoint/2010/main" val="2127970547"/>
              </p:ext>
            </p:extLst>
          </p:nvPr>
        </p:nvGraphicFramePr>
        <p:xfrm>
          <a:off x="482602"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b="1" dirty="0">
                <a:solidFill>
                  <a:srgbClr val="78A22F"/>
                </a:solidFill>
                <a:latin typeface="Helvetica Neue" panose="02000503000000020004" pitchFamily="2" charset="0"/>
              </a:rPr>
              <a:t>Ladera Ranch</a:t>
            </a:r>
            <a:br>
              <a:rPr lang="en-US" dirty="0"/>
            </a:br>
            <a:r>
              <a:rPr lang="en-US" dirty="0"/>
              <a:t>Partnership with County of Orange prior to the 1999 Grand Opening</a:t>
            </a:r>
          </a:p>
        </p:txBody>
      </p:sp>
      <p:graphicFrame>
        <p:nvGraphicFramePr>
          <p:cNvPr id="5" name="Content Placeholder 2">
            <a:extLst>
              <a:ext uri="{FF2B5EF4-FFF2-40B4-BE49-F238E27FC236}">
                <a16:creationId xmlns:a16="http://schemas.microsoft.com/office/drawing/2014/main" id="{40863A7E-4E19-49AB-A6C8-3C82CE6763FC}"/>
              </a:ext>
            </a:extLst>
          </p:cNvPr>
          <p:cNvGraphicFramePr>
            <a:graphicFrameLocks noGrp="1"/>
          </p:cNvGraphicFramePr>
          <p:nvPr>
            <p:ph idx="1"/>
            <p:extLst>
              <p:ext uri="{D42A27DB-BD31-4B8C-83A1-F6EECF244321}">
                <p14:modId xmlns:p14="http://schemas.microsoft.com/office/powerpoint/2010/main" val="518105487"/>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7458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2" name="Picture 10" descr="Img0091"/>
          <p:cNvPicPr>
            <a:picLocks noChangeAspect="1" noChangeArrowheads="1"/>
          </p:cNvPicPr>
          <p:nvPr/>
        </p:nvPicPr>
        <p:blipFill rotWithShape="1">
          <a:blip r:embed="rId3">
            <a:extLst>
              <a:ext uri="{28A0092B-C50C-407E-A947-70E740481C1C}">
                <a14:useLocalDpi xmlns:a14="http://schemas.microsoft.com/office/drawing/2010/main" val="0"/>
              </a:ext>
            </a:extLst>
          </a:blip>
          <a:srcRect l="1610" r="54228" b="-3"/>
          <a:stretch/>
        </p:blipFill>
        <p:spPr bwMode="auto">
          <a:xfrm>
            <a:off x="4795737" y="4"/>
            <a:ext cx="2068302"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1" name="Picture 8" descr="Ladera Tree"/>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l="4553" r="9255" b="-6"/>
          <a:stretch/>
        </p:blipFill>
        <p:spPr>
          <a:xfrm>
            <a:off x="7004530" y="1"/>
            <a:ext cx="2139470"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7"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0" y="260986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 name="connsiteX0" fmla="*/ 0 w 3182691"/>
              <a:gd name="connsiteY0" fmla="*/ 0 h 18288"/>
              <a:gd name="connsiteX1" fmla="*/ 572884 w 3182691"/>
              <a:gd name="connsiteY1" fmla="*/ 0 h 18288"/>
              <a:gd name="connsiteX2" fmla="*/ 1113942 w 3182691"/>
              <a:gd name="connsiteY2" fmla="*/ 0 h 18288"/>
              <a:gd name="connsiteX3" fmla="*/ 1686826 w 3182691"/>
              <a:gd name="connsiteY3" fmla="*/ 0 h 18288"/>
              <a:gd name="connsiteX4" fmla="*/ 2323364 w 3182691"/>
              <a:gd name="connsiteY4" fmla="*/ 0 h 18288"/>
              <a:gd name="connsiteX5" fmla="*/ 3182691 w 3182691"/>
              <a:gd name="connsiteY5" fmla="*/ 0 h 18288"/>
              <a:gd name="connsiteX6" fmla="*/ 3182691 w 3182691"/>
              <a:gd name="connsiteY6" fmla="*/ 18288 h 18288"/>
              <a:gd name="connsiteX7" fmla="*/ 2546153 w 3182691"/>
              <a:gd name="connsiteY7" fmla="*/ 18288 h 18288"/>
              <a:gd name="connsiteX8" fmla="*/ 1845961 w 3182691"/>
              <a:gd name="connsiteY8" fmla="*/ 18288 h 18288"/>
              <a:gd name="connsiteX9" fmla="*/ 1304903 w 3182691"/>
              <a:gd name="connsiteY9" fmla="*/ 18288 h 18288"/>
              <a:gd name="connsiteX10" fmla="*/ 604711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25870" y="33585"/>
                  <a:pt x="418138" y="17639"/>
                  <a:pt x="636538" y="0"/>
                </a:cubicBezTo>
                <a:cubicBezTo>
                  <a:pt x="866402" y="-9774"/>
                  <a:pt x="1016900" y="-17532"/>
                  <a:pt x="1273076" y="0"/>
                </a:cubicBezTo>
                <a:cubicBezTo>
                  <a:pt x="1519343" y="-34410"/>
                  <a:pt x="1705438" y="-53754"/>
                  <a:pt x="1909615" y="0"/>
                </a:cubicBezTo>
                <a:cubicBezTo>
                  <a:pt x="2120433" y="2855"/>
                  <a:pt x="2209200" y="-17463"/>
                  <a:pt x="2482499" y="0"/>
                </a:cubicBezTo>
                <a:cubicBezTo>
                  <a:pt x="2733571" y="54170"/>
                  <a:pt x="2997997" y="-48885"/>
                  <a:pt x="3182691" y="0"/>
                </a:cubicBezTo>
                <a:cubicBezTo>
                  <a:pt x="3182657" y="4844"/>
                  <a:pt x="3182281" y="11009"/>
                  <a:pt x="3182691" y="18288"/>
                </a:cubicBezTo>
                <a:cubicBezTo>
                  <a:pt x="2941063" y="3169"/>
                  <a:pt x="2872422" y="16194"/>
                  <a:pt x="2609807" y="18288"/>
                </a:cubicBezTo>
                <a:cubicBezTo>
                  <a:pt x="2341801" y="10032"/>
                  <a:pt x="2328606" y="28832"/>
                  <a:pt x="2068749" y="18288"/>
                </a:cubicBezTo>
                <a:cubicBezTo>
                  <a:pt x="1813820" y="1121"/>
                  <a:pt x="1714804" y="37605"/>
                  <a:pt x="1432211" y="18288"/>
                </a:cubicBezTo>
                <a:cubicBezTo>
                  <a:pt x="1164810" y="-27006"/>
                  <a:pt x="993140" y="27575"/>
                  <a:pt x="859327" y="18288"/>
                </a:cubicBezTo>
                <a:cubicBezTo>
                  <a:pt x="750703" y="-24974"/>
                  <a:pt x="236193" y="38731"/>
                  <a:pt x="0" y="18288"/>
                </a:cubicBezTo>
                <a:cubicBezTo>
                  <a:pt x="-649" y="11698"/>
                  <a:pt x="663" y="5413"/>
                  <a:pt x="0" y="0"/>
                </a:cubicBezTo>
                <a:close/>
              </a:path>
              <a:path w="3182691" h="18288" stroke="0" extrusionOk="0">
                <a:moveTo>
                  <a:pt x="0" y="0"/>
                </a:moveTo>
                <a:cubicBezTo>
                  <a:pt x="243084" y="-23531"/>
                  <a:pt x="399010" y="-30989"/>
                  <a:pt x="572884" y="0"/>
                </a:cubicBezTo>
                <a:cubicBezTo>
                  <a:pt x="745196" y="46048"/>
                  <a:pt x="956262" y="22379"/>
                  <a:pt x="1113942" y="0"/>
                </a:cubicBezTo>
                <a:cubicBezTo>
                  <a:pt x="1345494" y="6575"/>
                  <a:pt x="1537971" y="57434"/>
                  <a:pt x="1686826" y="0"/>
                </a:cubicBezTo>
                <a:cubicBezTo>
                  <a:pt x="1847487" y="-5870"/>
                  <a:pt x="2194651" y="-1232"/>
                  <a:pt x="2323364" y="0"/>
                </a:cubicBezTo>
                <a:cubicBezTo>
                  <a:pt x="2488731" y="36406"/>
                  <a:pt x="2902092" y="-40336"/>
                  <a:pt x="3182691" y="0"/>
                </a:cubicBezTo>
                <a:cubicBezTo>
                  <a:pt x="3182166" y="5049"/>
                  <a:pt x="3182884" y="12044"/>
                  <a:pt x="3182691" y="18288"/>
                </a:cubicBezTo>
                <a:cubicBezTo>
                  <a:pt x="3012562" y="-37820"/>
                  <a:pt x="2765408" y="35618"/>
                  <a:pt x="2546153" y="18288"/>
                </a:cubicBezTo>
                <a:cubicBezTo>
                  <a:pt x="2331952" y="13878"/>
                  <a:pt x="2142129" y="19805"/>
                  <a:pt x="1845961" y="18288"/>
                </a:cubicBezTo>
                <a:cubicBezTo>
                  <a:pt x="1537526" y="31994"/>
                  <a:pt x="1468653" y="-6175"/>
                  <a:pt x="1304903" y="18288"/>
                </a:cubicBezTo>
                <a:cubicBezTo>
                  <a:pt x="1191987" y="26138"/>
                  <a:pt x="927061" y="14626"/>
                  <a:pt x="604711" y="18288"/>
                </a:cubicBezTo>
                <a:cubicBezTo>
                  <a:pt x="273947" y="45577"/>
                  <a:pt x="111622" y="-24554"/>
                  <a:pt x="0" y="18288"/>
                </a:cubicBezTo>
                <a:cubicBezTo>
                  <a:pt x="-39" y="12511"/>
                  <a:pt x="-381" y="8039"/>
                  <a:pt x="0" y="0"/>
                </a:cubicBezTo>
                <a:close/>
              </a:path>
              <a:path w="3182691" h="18288" fill="none" stroke="0" extrusionOk="0">
                <a:moveTo>
                  <a:pt x="0" y="0"/>
                </a:moveTo>
                <a:cubicBezTo>
                  <a:pt x="245832" y="29445"/>
                  <a:pt x="388924" y="-28919"/>
                  <a:pt x="636538" y="0"/>
                </a:cubicBezTo>
                <a:cubicBezTo>
                  <a:pt x="838014" y="3247"/>
                  <a:pt x="1005059" y="8075"/>
                  <a:pt x="1273076" y="0"/>
                </a:cubicBezTo>
                <a:cubicBezTo>
                  <a:pt x="1555121" y="-15110"/>
                  <a:pt x="1674116" y="-4878"/>
                  <a:pt x="1909615" y="0"/>
                </a:cubicBezTo>
                <a:cubicBezTo>
                  <a:pt x="2127874" y="21642"/>
                  <a:pt x="2229467" y="-10228"/>
                  <a:pt x="2482499" y="0"/>
                </a:cubicBezTo>
                <a:cubicBezTo>
                  <a:pt x="2772379" y="28915"/>
                  <a:pt x="3003217" y="-43687"/>
                  <a:pt x="3182691" y="0"/>
                </a:cubicBezTo>
                <a:cubicBezTo>
                  <a:pt x="3183005" y="4158"/>
                  <a:pt x="3181712" y="12539"/>
                  <a:pt x="3182691" y="18288"/>
                </a:cubicBezTo>
                <a:cubicBezTo>
                  <a:pt x="2948637" y="17089"/>
                  <a:pt x="2873728" y="22327"/>
                  <a:pt x="2609807" y="18288"/>
                </a:cubicBezTo>
                <a:cubicBezTo>
                  <a:pt x="2342839" y="11870"/>
                  <a:pt x="2331621" y="30535"/>
                  <a:pt x="2068749" y="18288"/>
                </a:cubicBezTo>
                <a:cubicBezTo>
                  <a:pt x="1813814" y="-7352"/>
                  <a:pt x="1700576" y="36739"/>
                  <a:pt x="1432211" y="18288"/>
                </a:cubicBezTo>
                <a:cubicBezTo>
                  <a:pt x="1148444" y="-27053"/>
                  <a:pt x="987622" y="2403"/>
                  <a:pt x="859327" y="18288"/>
                </a:cubicBezTo>
                <a:cubicBezTo>
                  <a:pt x="743387" y="37422"/>
                  <a:pt x="194182" y="18789"/>
                  <a:pt x="0" y="18288"/>
                </a:cubicBezTo>
                <a:cubicBezTo>
                  <a:pt x="20" y="11469"/>
                  <a:pt x="-29" y="515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4" name="Rectangle 12"/>
          <p:cNvSpPr>
            <a:spLocks noChangeArrowheads="1"/>
          </p:cNvSpPr>
          <p:nvPr/>
        </p:nvSpPr>
        <p:spPr bwMode="auto">
          <a:xfrm>
            <a:off x="459486" y="2843784"/>
            <a:ext cx="3915918" cy="332841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457200" indent="-45720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indent="-228600" eaLnBrk="1" fontAlgn="base" hangingPunct="1">
              <a:lnSpc>
                <a:spcPct val="90000"/>
              </a:lnSpc>
              <a:spcBef>
                <a:spcPct val="30000"/>
              </a:spcBef>
              <a:spcAft>
                <a:spcPct val="0"/>
              </a:spcAft>
              <a:buFont typeface="Arial" panose="020B0604020202020204" pitchFamily="34" charset="0"/>
              <a:buChar char="•"/>
            </a:pPr>
            <a:r>
              <a:rPr lang="en-US" altLang="en-US" sz="1900" dirty="0">
                <a:latin typeface="+mn-lt"/>
              </a:rPr>
              <a:t>Legacy of the Land</a:t>
            </a:r>
          </a:p>
          <a:p>
            <a:pPr indent="-228600" eaLnBrk="1" fontAlgn="base" hangingPunct="1">
              <a:lnSpc>
                <a:spcPct val="90000"/>
              </a:lnSpc>
              <a:spcBef>
                <a:spcPct val="30000"/>
              </a:spcBef>
              <a:spcAft>
                <a:spcPct val="0"/>
              </a:spcAft>
              <a:buFont typeface="Arial" panose="020B0604020202020204" pitchFamily="34" charset="0"/>
              <a:buChar char="•"/>
            </a:pPr>
            <a:endParaRPr lang="en-US" altLang="en-US" sz="1900" dirty="0">
              <a:latin typeface="+mn-lt"/>
            </a:endParaRPr>
          </a:p>
        </p:txBody>
      </p:sp>
      <p:pic>
        <p:nvPicPr>
          <p:cNvPr id="12293" name="Picture 11" descr="Untitled-16"/>
          <p:cNvPicPr>
            <a:picLocks noChangeAspect="1" noChangeArrowheads="1"/>
          </p:cNvPicPr>
          <p:nvPr/>
        </p:nvPicPr>
        <p:blipFill rotWithShape="1">
          <a:blip r:embed="rId5">
            <a:extLst>
              <a:ext uri="{28A0092B-C50C-407E-A947-70E740481C1C}">
                <a14:useLocalDpi xmlns:a14="http://schemas.microsoft.com/office/drawing/2010/main" val="0"/>
              </a:ext>
            </a:extLst>
          </a:blip>
          <a:srcRect l="23701" r="26925" b="-1"/>
          <a:stretch/>
        </p:blipFill>
        <p:spPr bwMode="auto">
          <a:xfrm>
            <a:off x="4791525" y="2716074"/>
            <a:ext cx="4352475"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2">
            <a:extLst>
              <a:ext uri="{FF2B5EF4-FFF2-40B4-BE49-F238E27FC236}">
                <a16:creationId xmlns:a16="http://schemas.microsoft.com/office/drawing/2014/main" id="{293B94BC-30E0-02C3-E966-36D03A1F2AE6}"/>
              </a:ext>
            </a:extLst>
          </p:cNvPr>
          <p:cNvSpPr txBox="1">
            <a:spLocks noChangeArrowheads="1"/>
          </p:cNvSpPr>
          <p:nvPr/>
        </p:nvSpPr>
        <p:spPr>
          <a:xfrm>
            <a:off x="471996" y="429768"/>
            <a:ext cx="3071304" cy="1642533"/>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r>
              <a:rPr lang="en-US" altLang="en-US" dirty="0"/>
              <a:t>Unique Attributes of </a:t>
            </a:r>
            <a:r>
              <a:rPr lang="en-US" sz="2900" b="1" dirty="0">
                <a:solidFill>
                  <a:srgbClr val="78A22F"/>
                </a:solidFill>
                <a:latin typeface="Helvetica Neue" panose="02000503000000020004" pitchFamily="2" charset="0"/>
              </a:rPr>
              <a:t>Ladera Ranch</a:t>
            </a:r>
            <a:endParaRPr lang="en-US" altLang="en-US" sz="2900" b="1" dirty="0">
              <a:solidFill>
                <a:srgbClr val="78A22F"/>
              </a:solidFill>
              <a:latin typeface="Helvetica Neue" panose="02000503000000020004" pitchFamily="2" charset="0"/>
            </a:endParaRPr>
          </a:p>
        </p:txBody>
      </p:sp>
    </p:spTree>
    <p:extLst>
      <p:ext uri="{BB962C8B-B14F-4D97-AF65-F5344CB8AC3E}">
        <p14:creationId xmlns:p14="http://schemas.microsoft.com/office/powerpoint/2010/main" val="529612989"/>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471996" y="429768"/>
            <a:ext cx="3071304" cy="1642533"/>
          </a:xfrm>
        </p:spPr>
        <p:txBody>
          <a:bodyPr vert="horz" lIns="91440" tIns="45720" rIns="91440" bIns="45720" rtlCol="0" anchor="b">
            <a:normAutofit/>
          </a:bodyPr>
          <a:lstStyle/>
          <a:p>
            <a:pPr defTabSz="914400"/>
            <a:r>
              <a:rPr lang="en-US" altLang="en-US" dirty="0"/>
              <a:t>Unique Attributes of </a:t>
            </a:r>
            <a:r>
              <a:rPr lang="en-US" sz="2900" b="1" dirty="0">
                <a:solidFill>
                  <a:srgbClr val="78A22F"/>
                </a:solidFill>
                <a:latin typeface="Helvetica Neue" panose="02000503000000020004" pitchFamily="2" charset="0"/>
              </a:rPr>
              <a:t>Ladera Ranch</a:t>
            </a:r>
            <a:endParaRPr lang="en-US" altLang="en-US" sz="2900" b="1" dirty="0">
              <a:solidFill>
                <a:srgbClr val="78A22F"/>
              </a:solidFill>
              <a:latin typeface="Helvetica Neue" panose="02000503000000020004" pitchFamily="2" charset="0"/>
            </a:endParaRPr>
          </a:p>
        </p:txBody>
      </p:sp>
      <p:sp>
        <p:nvSpPr>
          <p:cNvPr id="7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96" y="2423160"/>
            <a:ext cx="2907792" cy="18288"/>
          </a:xfrm>
          <a:custGeom>
            <a:avLst/>
            <a:gdLst>
              <a:gd name="connsiteX0" fmla="*/ 0 w 2907792"/>
              <a:gd name="connsiteY0" fmla="*/ 0 h 18288"/>
              <a:gd name="connsiteX1" fmla="*/ 552480 w 2907792"/>
              <a:gd name="connsiteY1" fmla="*/ 0 h 18288"/>
              <a:gd name="connsiteX2" fmla="*/ 1104961 w 2907792"/>
              <a:gd name="connsiteY2" fmla="*/ 0 h 18288"/>
              <a:gd name="connsiteX3" fmla="*/ 1599286 w 2907792"/>
              <a:gd name="connsiteY3" fmla="*/ 0 h 18288"/>
              <a:gd name="connsiteX4" fmla="*/ 2093610 w 2907792"/>
              <a:gd name="connsiteY4" fmla="*/ 0 h 18288"/>
              <a:gd name="connsiteX5" fmla="*/ 2907792 w 2907792"/>
              <a:gd name="connsiteY5" fmla="*/ 0 h 18288"/>
              <a:gd name="connsiteX6" fmla="*/ 2907792 w 2907792"/>
              <a:gd name="connsiteY6" fmla="*/ 18288 h 18288"/>
              <a:gd name="connsiteX7" fmla="*/ 2297156 w 2907792"/>
              <a:gd name="connsiteY7" fmla="*/ 18288 h 18288"/>
              <a:gd name="connsiteX8" fmla="*/ 1773753 w 2907792"/>
              <a:gd name="connsiteY8" fmla="*/ 18288 h 18288"/>
              <a:gd name="connsiteX9" fmla="*/ 1134039 w 2907792"/>
              <a:gd name="connsiteY9" fmla="*/ 18288 h 18288"/>
              <a:gd name="connsiteX10" fmla="*/ 494325 w 2907792"/>
              <a:gd name="connsiteY10" fmla="*/ 18288 h 18288"/>
              <a:gd name="connsiteX11" fmla="*/ 0 w 2907792"/>
              <a:gd name="connsiteY11" fmla="*/ 18288 h 18288"/>
              <a:gd name="connsiteX12" fmla="*/ 0 w 2907792"/>
              <a:gd name="connsiteY12" fmla="*/ 0 h 18288"/>
              <a:gd name="connsiteX0" fmla="*/ 0 w 2907792"/>
              <a:gd name="connsiteY0" fmla="*/ 0 h 18288"/>
              <a:gd name="connsiteX1" fmla="*/ 581558 w 2907792"/>
              <a:gd name="connsiteY1" fmla="*/ 0 h 18288"/>
              <a:gd name="connsiteX2" fmla="*/ 1192195 w 2907792"/>
              <a:gd name="connsiteY2" fmla="*/ 0 h 18288"/>
              <a:gd name="connsiteX3" fmla="*/ 1744675 w 2907792"/>
              <a:gd name="connsiteY3" fmla="*/ 0 h 18288"/>
              <a:gd name="connsiteX4" fmla="*/ 2384389 w 2907792"/>
              <a:gd name="connsiteY4" fmla="*/ 0 h 18288"/>
              <a:gd name="connsiteX5" fmla="*/ 2907792 w 2907792"/>
              <a:gd name="connsiteY5" fmla="*/ 0 h 18288"/>
              <a:gd name="connsiteX6" fmla="*/ 2907792 w 2907792"/>
              <a:gd name="connsiteY6" fmla="*/ 18288 h 18288"/>
              <a:gd name="connsiteX7" fmla="*/ 2268078 w 2907792"/>
              <a:gd name="connsiteY7" fmla="*/ 18288 h 18288"/>
              <a:gd name="connsiteX8" fmla="*/ 1744675 w 2907792"/>
              <a:gd name="connsiteY8" fmla="*/ 18288 h 18288"/>
              <a:gd name="connsiteX9" fmla="*/ 1104961 w 2907792"/>
              <a:gd name="connsiteY9" fmla="*/ 18288 h 18288"/>
              <a:gd name="connsiteX10" fmla="*/ 0 w 2907792"/>
              <a:gd name="connsiteY10" fmla="*/ 18288 h 18288"/>
              <a:gd name="connsiteX11" fmla="*/ 0 w 29077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7792" h="18288" fill="none" extrusionOk="0">
                <a:moveTo>
                  <a:pt x="0" y="0"/>
                </a:moveTo>
                <a:cubicBezTo>
                  <a:pt x="161062" y="25787"/>
                  <a:pt x="313669" y="-9845"/>
                  <a:pt x="552480" y="0"/>
                </a:cubicBezTo>
                <a:cubicBezTo>
                  <a:pt x="807475" y="-32495"/>
                  <a:pt x="948463" y="7739"/>
                  <a:pt x="1104961" y="0"/>
                </a:cubicBezTo>
                <a:cubicBezTo>
                  <a:pt x="1233840" y="-2791"/>
                  <a:pt x="1426987" y="20007"/>
                  <a:pt x="1599286" y="0"/>
                </a:cubicBezTo>
                <a:cubicBezTo>
                  <a:pt x="1800987" y="-22727"/>
                  <a:pt x="1884430" y="-18078"/>
                  <a:pt x="2093610" y="0"/>
                </a:cubicBezTo>
                <a:cubicBezTo>
                  <a:pt x="2312374" y="-41401"/>
                  <a:pt x="2651508" y="20247"/>
                  <a:pt x="2907792" y="0"/>
                </a:cubicBezTo>
                <a:cubicBezTo>
                  <a:pt x="2908228" y="6012"/>
                  <a:pt x="2907930" y="9955"/>
                  <a:pt x="2907792" y="18288"/>
                </a:cubicBezTo>
                <a:cubicBezTo>
                  <a:pt x="2618617" y="18635"/>
                  <a:pt x="2508974" y="17182"/>
                  <a:pt x="2297156" y="18288"/>
                </a:cubicBezTo>
                <a:cubicBezTo>
                  <a:pt x="2066910" y="17631"/>
                  <a:pt x="2021975" y="21762"/>
                  <a:pt x="1773753" y="18288"/>
                </a:cubicBezTo>
                <a:cubicBezTo>
                  <a:pt x="1510913" y="186"/>
                  <a:pt x="1318575" y="34646"/>
                  <a:pt x="1134039" y="18288"/>
                </a:cubicBezTo>
                <a:cubicBezTo>
                  <a:pt x="953499" y="-22553"/>
                  <a:pt x="820017" y="14107"/>
                  <a:pt x="494325" y="18288"/>
                </a:cubicBezTo>
                <a:cubicBezTo>
                  <a:pt x="182597" y="39405"/>
                  <a:pt x="111544" y="8558"/>
                  <a:pt x="0" y="18288"/>
                </a:cubicBezTo>
                <a:cubicBezTo>
                  <a:pt x="443" y="10885"/>
                  <a:pt x="-431" y="7975"/>
                  <a:pt x="0" y="0"/>
                </a:cubicBezTo>
                <a:close/>
              </a:path>
              <a:path w="2907792" h="18288" stroke="0" extrusionOk="0">
                <a:moveTo>
                  <a:pt x="0" y="0"/>
                </a:moveTo>
                <a:cubicBezTo>
                  <a:pt x="290555" y="337"/>
                  <a:pt x="293660" y="12649"/>
                  <a:pt x="581558" y="0"/>
                </a:cubicBezTo>
                <a:cubicBezTo>
                  <a:pt x="855262" y="7367"/>
                  <a:pt x="1029876" y="-49964"/>
                  <a:pt x="1192195" y="0"/>
                </a:cubicBezTo>
                <a:cubicBezTo>
                  <a:pt x="1350424" y="60793"/>
                  <a:pt x="1552162" y="-6787"/>
                  <a:pt x="1744675" y="0"/>
                </a:cubicBezTo>
                <a:cubicBezTo>
                  <a:pt x="1976978" y="3425"/>
                  <a:pt x="2247179" y="-12227"/>
                  <a:pt x="2384389" y="0"/>
                </a:cubicBezTo>
                <a:cubicBezTo>
                  <a:pt x="2503418" y="3118"/>
                  <a:pt x="2736041" y="-15231"/>
                  <a:pt x="2907792" y="0"/>
                </a:cubicBezTo>
                <a:cubicBezTo>
                  <a:pt x="2906573" y="8208"/>
                  <a:pt x="2907695" y="11296"/>
                  <a:pt x="2907792" y="18288"/>
                </a:cubicBezTo>
                <a:cubicBezTo>
                  <a:pt x="2664349" y="49807"/>
                  <a:pt x="2413197" y="2287"/>
                  <a:pt x="2268078" y="18288"/>
                </a:cubicBezTo>
                <a:cubicBezTo>
                  <a:pt x="2080101" y="56808"/>
                  <a:pt x="2016177" y="27761"/>
                  <a:pt x="1744675" y="18288"/>
                </a:cubicBezTo>
                <a:cubicBezTo>
                  <a:pt x="1472021" y="23184"/>
                  <a:pt x="1397883" y="-1696"/>
                  <a:pt x="1104961" y="18288"/>
                </a:cubicBezTo>
                <a:cubicBezTo>
                  <a:pt x="846802" y="21313"/>
                  <a:pt x="321327" y="39998"/>
                  <a:pt x="0" y="18288"/>
                </a:cubicBezTo>
                <a:cubicBezTo>
                  <a:pt x="654" y="10689"/>
                  <a:pt x="580" y="5635"/>
                  <a:pt x="0" y="0"/>
                </a:cubicBezTo>
                <a:close/>
              </a:path>
              <a:path w="2907792" h="18288" fill="none" stroke="0" extrusionOk="0">
                <a:moveTo>
                  <a:pt x="0" y="0"/>
                </a:moveTo>
                <a:cubicBezTo>
                  <a:pt x="189965" y="-6253"/>
                  <a:pt x="299574" y="3660"/>
                  <a:pt x="552480" y="0"/>
                </a:cubicBezTo>
                <a:cubicBezTo>
                  <a:pt x="803081" y="-2949"/>
                  <a:pt x="987277" y="-25226"/>
                  <a:pt x="1104961" y="0"/>
                </a:cubicBezTo>
                <a:cubicBezTo>
                  <a:pt x="1268989" y="24624"/>
                  <a:pt x="1387075" y="29707"/>
                  <a:pt x="1599286" y="0"/>
                </a:cubicBezTo>
                <a:cubicBezTo>
                  <a:pt x="1792035" y="-34179"/>
                  <a:pt x="1867845" y="-5918"/>
                  <a:pt x="2093610" y="0"/>
                </a:cubicBezTo>
                <a:cubicBezTo>
                  <a:pt x="2252294" y="35776"/>
                  <a:pt x="2569696" y="37025"/>
                  <a:pt x="2907792" y="0"/>
                </a:cubicBezTo>
                <a:cubicBezTo>
                  <a:pt x="2908051" y="6643"/>
                  <a:pt x="2907691" y="9725"/>
                  <a:pt x="2907792" y="18288"/>
                </a:cubicBezTo>
                <a:cubicBezTo>
                  <a:pt x="2608178" y="40736"/>
                  <a:pt x="2499998" y="26773"/>
                  <a:pt x="2297156" y="18288"/>
                </a:cubicBezTo>
                <a:cubicBezTo>
                  <a:pt x="2076491" y="15403"/>
                  <a:pt x="2001248" y="21144"/>
                  <a:pt x="1773753" y="18288"/>
                </a:cubicBezTo>
                <a:cubicBezTo>
                  <a:pt x="1542100" y="-34185"/>
                  <a:pt x="1340946" y="49721"/>
                  <a:pt x="1134039" y="18288"/>
                </a:cubicBezTo>
                <a:cubicBezTo>
                  <a:pt x="948138" y="1064"/>
                  <a:pt x="777795" y="8743"/>
                  <a:pt x="494325" y="18288"/>
                </a:cubicBezTo>
                <a:cubicBezTo>
                  <a:pt x="187909" y="25028"/>
                  <a:pt x="111280" y="2739"/>
                  <a:pt x="0" y="18288"/>
                </a:cubicBezTo>
                <a:cubicBezTo>
                  <a:pt x="225" y="10725"/>
                  <a:pt x="-767" y="803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custGeom>
                    <a:avLst/>
                    <a:gdLst>
                      <a:gd name="connsiteX0" fmla="*/ 0 w 2907792"/>
                      <a:gd name="connsiteY0" fmla="*/ 0 h 18288"/>
                      <a:gd name="connsiteX1" fmla="*/ 552480 w 2907792"/>
                      <a:gd name="connsiteY1" fmla="*/ 0 h 18288"/>
                      <a:gd name="connsiteX2" fmla="*/ 1104961 w 2907792"/>
                      <a:gd name="connsiteY2" fmla="*/ 0 h 18288"/>
                      <a:gd name="connsiteX3" fmla="*/ 1599286 w 2907792"/>
                      <a:gd name="connsiteY3" fmla="*/ 0 h 18288"/>
                      <a:gd name="connsiteX4" fmla="*/ 2093610 w 2907792"/>
                      <a:gd name="connsiteY4" fmla="*/ 0 h 18288"/>
                      <a:gd name="connsiteX5" fmla="*/ 2907792 w 2907792"/>
                      <a:gd name="connsiteY5" fmla="*/ 0 h 18288"/>
                      <a:gd name="connsiteX6" fmla="*/ 2907792 w 2907792"/>
                      <a:gd name="connsiteY6" fmla="*/ 18288 h 18288"/>
                      <a:gd name="connsiteX7" fmla="*/ 2297156 w 2907792"/>
                      <a:gd name="connsiteY7" fmla="*/ 18288 h 18288"/>
                      <a:gd name="connsiteX8" fmla="*/ 1773753 w 2907792"/>
                      <a:gd name="connsiteY8" fmla="*/ 18288 h 18288"/>
                      <a:gd name="connsiteX9" fmla="*/ 1134039 w 2907792"/>
                      <a:gd name="connsiteY9" fmla="*/ 18288 h 18288"/>
                      <a:gd name="connsiteX10" fmla="*/ 494325 w 2907792"/>
                      <a:gd name="connsiteY10" fmla="*/ 18288 h 18288"/>
                      <a:gd name="connsiteX11" fmla="*/ 0 w 2907792"/>
                      <a:gd name="connsiteY11" fmla="*/ 18288 h 18288"/>
                      <a:gd name="connsiteX12" fmla="*/ 0 w 29077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07792" h="18288" fill="none" extrusionOk="0">
                        <a:moveTo>
                          <a:pt x="0" y="0"/>
                        </a:moveTo>
                        <a:cubicBezTo>
                          <a:pt x="166537" y="2740"/>
                          <a:pt x="300437" y="11071"/>
                          <a:pt x="552480" y="0"/>
                        </a:cubicBezTo>
                        <a:cubicBezTo>
                          <a:pt x="804523" y="-11071"/>
                          <a:pt x="967889" y="888"/>
                          <a:pt x="1104961" y="0"/>
                        </a:cubicBezTo>
                        <a:cubicBezTo>
                          <a:pt x="1242033" y="-888"/>
                          <a:pt x="1415325" y="15820"/>
                          <a:pt x="1599286" y="0"/>
                        </a:cubicBezTo>
                        <a:cubicBezTo>
                          <a:pt x="1783248" y="-15820"/>
                          <a:pt x="1875653" y="-9230"/>
                          <a:pt x="2093610" y="0"/>
                        </a:cubicBezTo>
                        <a:cubicBezTo>
                          <a:pt x="2311567" y="9230"/>
                          <a:pt x="2618550" y="7358"/>
                          <a:pt x="2907792" y="0"/>
                        </a:cubicBezTo>
                        <a:cubicBezTo>
                          <a:pt x="2908004" y="6573"/>
                          <a:pt x="2907586" y="9886"/>
                          <a:pt x="2907792" y="18288"/>
                        </a:cubicBezTo>
                        <a:cubicBezTo>
                          <a:pt x="2607161" y="31037"/>
                          <a:pt x="2510774" y="18699"/>
                          <a:pt x="2297156" y="18288"/>
                        </a:cubicBezTo>
                        <a:cubicBezTo>
                          <a:pt x="2083538" y="17877"/>
                          <a:pt x="2013617" y="32593"/>
                          <a:pt x="1773753" y="18288"/>
                        </a:cubicBezTo>
                        <a:cubicBezTo>
                          <a:pt x="1533889" y="3983"/>
                          <a:pt x="1331732" y="36532"/>
                          <a:pt x="1134039" y="18288"/>
                        </a:cubicBezTo>
                        <a:cubicBezTo>
                          <a:pt x="936346" y="44"/>
                          <a:pt x="806538" y="2706"/>
                          <a:pt x="494325" y="18288"/>
                        </a:cubicBezTo>
                        <a:cubicBezTo>
                          <a:pt x="182112" y="33870"/>
                          <a:pt x="121770" y="6846"/>
                          <a:pt x="0" y="18288"/>
                        </a:cubicBezTo>
                        <a:cubicBezTo>
                          <a:pt x="346" y="10937"/>
                          <a:pt x="-865" y="8151"/>
                          <a:pt x="0" y="0"/>
                        </a:cubicBezTo>
                        <a:close/>
                      </a:path>
                      <a:path w="2907792" h="18288" stroke="0" extrusionOk="0">
                        <a:moveTo>
                          <a:pt x="0" y="0"/>
                        </a:moveTo>
                        <a:cubicBezTo>
                          <a:pt x="290327" y="-571"/>
                          <a:pt x="292695" y="12246"/>
                          <a:pt x="581558" y="0"/>
                        </a:cubicBezTo>
                        <a:cubicBezTo>
                          <a:pt x="870421" y="-12246"/>
                          <a:pt x="1039058" y="-25832"/>
                          <a:pt x="1192195" y="0"/>
                        </a:cubicBezTo>
                        <a:cubicBezTo>
                          <a:pt x="1345332" y="25832"/>
                          <a:pt x="1529164" y="15265"/>
                          <a:pt x="1744675" y="0"/>
                        </a:cubicBezTo>
                        <a:cubicBezTo>
                          <a:pt x="1960186" y="-15265"/>
                          <a:pt x="2246714" y="-7873"/>
                          <a:pt x="2384389" y="0"/>
                        </a:cubicBezTo>
                        <a:cubicBezTo>
                          <a:pt x="2522064" y="7873"/>
                          <a:pt x="2737948" y="-23071"/>
                          <a:pt x="2907792" y="0"/>
                        </a:cubicBezTo>
                        <a:cubicBezTo>
                          <a:pt x="2907097" y="8541"/>
                          <a:pt x="2907547" y="12147"/>
                          <a:pt x="2907792" y="18288"/>
                        </a:cubicBezTo>
                        <a:cubicBezTo>
                          <a:pt x="2671444" y="43779"/>
                          <a:pt x="2446046" y="-6576"/>
                          <a:pt x="2268078" y="18288"/>
                        </a:cubicBezTo>
                        <a:cubicBezTo>
                          <a:pt x="2090110" y="43152"/>
                          <a:pt x="2005506" y="23839"/>
                          <a:pt x="1744675" y="18288"/>
                        </a:cubicBezTo>
                        <a:cubicBezTo>
                          <a:pt x="1483844" y="12737"/>
                          <a:pt x="1398995" y="-4268"/>
                          <a:pt x="1104961" y="18288"/>
                        </a:cubicBezTo>
                        <a:cubicBezTo>
                          <a:pt x="810927" y="40844"/>
                          <a:pt x="314406" y="46598"/>
                          <a:pt x="0" y="18288"/>
                        </a:cubicBezTo>
                        <a:cubicBezTo>
                          <a:pt x="775" y="9916"/>
                          <a:pt x="852" y="578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9"/>
          <p:cNvSpPr>
            <a:spLocks noChangeArrowheads="1"/>
          </p:cNvSpPr>
          <p:nvPr/>
        </p:nvSpPr>
        <p:spPr bwMode="auto">
          <a:xfrm>
            <a:off x="472116" y="2706624"/>
            <a:ext cx="3074214" cy="33863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457200" indent="-45720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indent="-228600" eaLnBrk="1" fontAlgn="base" hangingPunct="1">
              <a:lnSpc>
                <a:spcPct val="90000"/>
              </a:lnSpc>
              <a:spcBef>
                <a:spcPct val="30000"/>
              </a:spcBef>
              <a:spcAft>
                <a:spcPct val="0"/>
              </a:spcAft>
              <a:buFont typeface="Arial" panose="020B0604020202020204" pitchFamily="34" charset="0"/>
              <a:buChar char="•"/>
            </a:pPr>
            <a:r>
              <a:rPr lang="en-US" sz="1800" dirty="0">
                <a:solidFill>
                  <a:schemeClr val="bg1">
                    <a:lumMod val="50000"/>
                  </a:schemeClr>
                </a:solidFill>
              </a:rPr>
              <a:t>Legacy of the Land</a:t>
            </a:r>
          </a:p>
          <a:p>
            <a:pPr indent="-228600" eaLnBrk="1" fontAlgn="base" hangingPunct="1">
              <a:lnSpc>
                <a:spcPct val="90000"/>
              </a:lnSpc>
              <a:spcBef>
                <a:spcPct val="30000"/>
              </a:spcBef>
              <a:spcAft>
                <a:spcPct val="0"/>
              </a:spcAft>
              <a:buFont typeface="Arial" panose="020B0604020202020204" pitchFamily="34" charset="0"/>
              <a:buChar char="•"/>
            </a:pPr>
            <a:r>
              <a:rPr lang="en-US" altLang="en-US" sz="1900" dirty="0">
                <a:latin typeface="+mn-lt"/>
              </a:rPr>
              <a:t>Distinctive Village Design</a:t>
            </a:r>
          </a:p>
          <a:p>
            <a:pPr indent="-228600" eaLnBrk="1" fontAlgn="base" hangingPunct="1">
              <a:lnSpc>
                <a:spcPct val="90000"/>
              </a:lnSpc>
              <a:spcBef>
                <a:spcPct val="30000"/>
              </a:spcBef>
              <a:spcAft>
                <a:spcPct val="0"/>
              </a:spcAft>
              <a:buFont typeface="Arial" panose="020B0604020202020204" pitchFamily="34" charset="0"/>
              <a:buChar char="•"/>
            </a:pPr>
            <a:endParaRPr lang="en-US" altLang="en-US" sz="1900" dirty="0">
              <a:latin typeface="+mn-lt"/>
            </a:endParaRPr>
          </a:p>
        </p:txBody>
      </p:sp>
      <p:pic>
        <p:nvPicPr>
          <p:cNvPr id="13316" name="Picture 12" descr="Ladera Ranch-Lamb-3579"/>
          <p:cNvPicPr>
            <a:picLocks noChangeAspect="1" noChangeArrowheads="1"/>
          </p:cNvPicPr>
          <p:nvPr/>
        </p:nvPicPr>
        <p:blipFill rotWithShape="1">
          <a:blip r:embed="rId3">
            <a:extLst>
              <a:ext uri="{28A0092B-C50C-407E-A947-70E740481C1C}">
                <a14:useLocalDpi xmlns:a14="http://schemas.microsoft.com/office/drawing/2010/main" val="0"/>
              </a:ext>
            </a:extLst>
          </a:blip>
          <a:srcRect l="30197" r="23247" b="3"/>
          <a:stretch/>
        </p:blipFill>
        <p:spPr bwMode="auto">
          <a:xfrm>
            <a:off x="3770700" y="10"/>
            <a:ext cx="2283650"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22" descr="DSCF0021"/>
          <p:cNvPicPr>
            <a:picLocks noChangeAspect="1" noChangeArrowheads="1"/>
          </p:cNvPicPr>
          <p:nvPr/>
        </p:nvPicPr>
        <p:blipFill rotWithShape="1">
          <a:blip r:embed="rId4">
            <a:extLst>
              <a:ext uri="{28A0092B-C50C-407E-A947-70E740481C1C}">
                <a14:useLocalDpi xmlns:a14="http://schemas.microsoft.com/office/drawing/2010/main" val="0"/>
              </a:ext>
            </a:extLst>
          </a:blip>
          <a:srcRect l="20986" r="36489"/>
          <a:stretch/>
        </p:blipFill>
        <p:spPr bwMode="auto">
          <a:xfrm>
            <a:off x="3766494" y="3792430"/>
            <a:ext cx="2284477"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18" descr=" Ladera Ranch Aerial-Lamb-3662"/>
          <p:cNvPicPr>
            <a:picLocks noChangeAspect="1" noChangeArrowheads="1"/>
          </p:cNvPicPr>
          <p:nvPr/>
        </p:nvPicPr>
        <p:blipFill rotWithShape="1">
          <a:blip r:embed="rId5">
            <a:extLst>
              <a:ext uri="{28A0092B-C50C-407E-A947-70E740481C1C}">
                <a14:useLocalDpi xmlns:a14="http://schemas.microsoft.com/office/drawing/2010/main" val="0"/>
              </a:ext>
            </a:extLst>
          </a:blip>
          <a:srcRect l="26931" r="32343" b="-1"/>
          <a:stretch/>
        </p:blipFill>
        <p:spPr bwMode="auto">
          <a:xfrm>
            <a:off x="6197926" y="10"/>
            <a:ext cx="2946069"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20" descr="Ladera Ranch-Lamb-3060"/>
          <p:cNvPicPr>
            <a:picLocks noChangeAspect="1" noChangeArrowheads="1"/>
          </p:cNvPicPr>
          <p:nvPr/>
        </p:nvPicPr>
        <p:blipFill rotWithShape="1">
          <a:blip r:embed="rId6">
            <a:extLst>
              <a:ext uri="{28A0092B-C50C-407E-A947-70E740481C1C}">
                <a14:useLocalDpi xmlns:a14="http://schemas.microsoft.com/office/drawing/2010/main" val="0"/>
              </a:ext>
            </a:extLst>
          </a:blip>
          <a:srcRect l="17124" r="19227" b="-1"/>
          <a:stretch/>
        </p:blipFill>
        <p:spPr bwMode="auto">
          <a:xfrm>
            <a:off x="6210773" y="4328340"/>
            <a:ext cx="2933228"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929057"/>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628648" y="548464"/>
            <a:ext cx="3006091" cy="2228074"/>
          </a:xfrm>
        </p:spPr>
        <p:txBody>
          <a:bodyPr vert="horz" lIns="91440" tIns="45720" rIns="91440" bIns="45720" rtlCol="0" anchor="ctr">
            <a:normAutofit/>
          </a:bodyPr>
          <a:lstStyle/>
          <a:p>
            <a:pPr defTabSz="914400"/>
            <a:r>
              <a:rPr lang="en-US" altLang="en-US" sz="3500" dirty="0"/>
              <a:t>Unique Attributes of </a:t>
            </a:r>
            <a:r>
              <a:rPr lang="en-US" sz="2900" b="1" dirty="0">
                <a:solidFill>
                  <a:srgbClr val="78A22F"/>
                </a:solidFill>
                <a:latin typeface="Helvetica Neue" panose="02000503000000020004" pitchFamily="2" charset="0"/>
              </a:rPr>
              <a:t>Ladera Ranch</a:t>
            </a:r>
            <a:endParaRPr lang="en-US" altLang="en-US" sz="2900" b="1" dirty="0">
              <a:solidFill>
                <a:srgbClr val="78A22F"/>
              </a:solidFill>
              <a:latin typeface="Helvetica Neue" panose="02000503000000020004" pitchFamily="2" charset="0"/>
            </a:endParaRPr>
          </a:p>
        </p:txBody>
      </p:sp>
      <p:sp>
        <p:nvSpPr>
          <p:cNvPr id="13315" name="Rectangle 9"/>
          <p:cNvSpPr>
            <a:spLocks noChangeArrowheads="1"/>
          </p:cNvSpPr>
          <p:nvPr/>
        </p:nvSpPr>
        <p:spPr bwMode="auto">
          <a:xfrm>
            <a:off x="628650" y="2962279"/>
            <a:ext cx="2849569" cy="31432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457200" indent="-45720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indent="-228600" eaLnBrk="1" fontAlgn="base" hangingPunct="1">
              <a:lnSpc>
                <a:spcPct val="90000"/>
              </a:lnSpc>
              <a:spcBef>
                <a:spcPct val="30000"/>
              </a:spcBef>
              <a:spcAft>
                <a:spcPct val="0"/>
              </a:spcAft>
              <a:buFont typeface="Arial" panose="020B0604020202020204" pitchFamily="34" charset="0"/>
              <a:buChar char="•"/>
            </a:pPr>
            <a:r>
              <a:rPr lang="en-US" sz="1700" dirty="0">
                <a:latin typeface="+mn-lt"/>
              </a:rPr>
              <a:t>Legacy of the Land</a:t>
            </a:r>
          </a:p>
          <a:p>
            <a:pPr indent="-228600" eaLnBrk="1" fontAlgn="base" hangingPunct="1">
              <a:lnSpc>
                <a:spcPct val="90000"/>
              </a:lnSpc>
              <a:spcBef>
                <a:spcPct val="30000"/>
              </a:spcBef>
              <a:spcAft>
                <a:spcPct val="0"/>
              </a:spcAft>
              <a:buFont typeface="Arial" panose="020B0604020202020204" pitchFamily="34" charset="0"/>
              <a:buChar char="•"/>
            </a:pPr>
            <a:r>
              <a:rPr lang="en-US" altLang="en-US" sz="1700" dirty="0">
                <a:latin typeface="+mn-lt"/>
              </a:rPr>
              <a:t>Distinctive Village Design</a:t>
            </a:r>
          </a:p>
          <a:p>
            <a:pPr indent="-228600" eaLnBrk="1" fontAlgn="base" hangingPunct="1">
              <a:lnSpc>
                <a:spcPct val="90000"/>
              </a:lnSpc>
              <a:spcBef>
                <a:spcPct val="30000"/>
              </a:spcBef>
              <a:spcAft>
                <a:spcPct val="0"/>
              </a:spcAft>
              <a:buFont typeface="Arial" panose="020B0604020202020204" pitchFamily="34" charset="0"/>
              <a:buChar char="•"/>
            </a:pPr>
            <a:r>
              <a:rPr lang="en-US" altLang="en-US" sz="1700" dirty="0">
                <a:latin typeface="+mn-lt"/>
              </a:rPr>
              <a:t>Neighborhood Design</a:t>
            </a:r>
          </a:p>
          <a:p>
            <a:pPr lvl="1" indent="-228600" eaLnBrk="1" fontAlgn="base" hangingPunct="1">
              <a:lnSpc>
                <a:spcPct val="90000"/>
              </a:lnSpc>
              <a:spcBef>
                <a:spcPct val="30000"/>
              </a:spcBef>
              <a:spcAft>
                <a:spcPct val="0"/>
              </a:spcAft>
              <a:buFont typeface="Arial" panose="020B0604020202020204" pitchFamily="34" charset="0"/>
              <a:buChar char="•"/>
            </a:pPr>
            <a:r>
              <a:rPr lang="en-US" altLang="en-US" sz="1700" dirty="0">
                <a:latin typeface="+mn-lt"/>
              </a:rPr>
              <a:t>Architecture forward design </a:t>
            </a:r>
          </a:p>
          <a:p>
            <a:pPr lvl="1" indent="-228600" eaLnBrk="1" fontAlgn="base" hangingPunct="1">
              <a:lnSpc>
                <a:spcPct val="90000"/>
              </a:lnSpc>
              <a:spcBef>
                <a:spcPct val="30000"/>
              </a:spcBef>
              <a:spcAft>
                <a:spcPct val="0"/>
              </a:spcAft>
              <a:buFont typeface="Arial" panose="020B0604020202020204" pitchFamily="34" charset="0"/>
              <a:buChar char="•"/>
            </a:pPr>
            <a:r>
              <a:rPr lang="en-US" altLang="en-US" sz="1700" dirty="0">
                <a:latin typeface="+mn-lt"/>
              </a:rPr>
              <a:t>Recessed garages</a:t>
            </a:r>
          </a:p>
          <a:p>
            <a:pPr lvl="1" indent="-228600" eaLnBrk="1" fontAlgn="base" hangingPunct="1">
              <a:lnSpc>
                <a:spcPct val="90000"/>
              </a:lnSpc>
              <a:spcBef>
                <a:spcPct val="30000"/>
              </a:spcBef>
              <a:spcAft>
                <a:spcPct val="0"/>
              </a:spcAft>
              <a:buFont typeface="Arial" panose="020B0604020202020204" pitchFamily="34" charset="0"/>
              <a:buChar char="•"/>
            </a:pPr>
            <a:r>
              <a:rPr lang="en-US" altLang="en-US" sz="1700" dirty="0">
                <a:latin typeface="+mn-lt"/>
              </a:rPr>
              <a:t>Curb-separated sidewalks</a:t>
            </a:r>
          </a:p>
          <a:p>
            <a:pPr lvl="1" indent="-228600" eaLnBrk="1" fontAlgn="base" hangingPunct="1">
              <a:lnSpc>
                <a:spcPct val="90000"/>
              </a:lnSpc>
              <a:spcBef>
                <a:spcPct val="30000"/>
              </a:spcBef>
              <a:spcAft>
                <a:spcPct val="0"/>
              </a:spcAft>
              <a:buFont typeface="Arial" panose="020B0604020202020204" pitchFamily="34" charset="0"/>
              <a:buChar char="•"/>
            </a:pPr>
            <a:r>
              <a:rPr lang="en-US" altLang="en-US" sz="1700" dirty="0">
                <a:latin typeface="+mn-lt"/>
              </a:rPr>
              <a:t>Landscaped parkways</a:t>
            </a:r>
          </a:p>
          <a:p>
            <a:pPr indent="-228600" eaLnBrk="1" fontAlgn="base" hangingPunct="1">
              <a:lnSpc>
                <a:spcPct val="90000"/>
              </a:lnSpc>
              <a:spcBef>
                <a:spcPct val="30000"/>
              </a:spcBef>
              <a:spcAft>
                <a:spcPct val="0"/>
              </a:spcAft>
              <a:buFont typeface="Arial" panose="020B0604020202020204" pitchFamily="34" charset="0"/>
              <a:buChar char="•"/>
            </a:pPr>
            <a:endParaRPr lang="en-US" altLang="en-US" sz="1700" dirty="0">
              <a:latin typeface="+mn-lt"/>
            </a:endParaRPr>
          </a:p>
          <a:p>
            <a:pPr indent="-228600" eaLnBrk="1" fontAlgn="base" hangingPunct="1">
              <a:lnSpc>
                <a:spcPct val="90000"/>
              </a:lnSpc>
              <a:spcBef>
                <a:spcPct val="30000"/>
              </a:spcBef>
              <a:spcAft>
                <a:spcPct val="0"/>
              </a:spcAft>
              <a:buFont typeface="Arial" panose="020B0604020202020204" pitchFamily="34" charset="0"/>
              <a:buChar char="•"/>
            </a:pPr>
            <a:endParaRPr lang="en-US" altLang="en-US" sz="1700" dirty="0">
              <a:latin typeface="+mn-lt"/>
            </a:endParaRPr>
          </a:p>
          <a:p>
            <a:pPr indent="-228600" eaLnBrk="1" fontAlgn="base" hangingPunct="1">
              <a:lnSpc>
                <a:spcPct val="90000"/>
              </a:lnSpc>
              <a:spcBef>
                <a:spcPct val="30000"/>
              </a:spcBef>
              <a:spcAft>
                <a:spcPct val="0"/>
              </a:spcAft>
              <a:buFont typeface="Arial" panose="020B0604020202020204" pitchFamily="34" charset="0"/>
              <a:buChar char="•"/>
            </a:pPr>
            <a:endParaRPr lang="en-US" altLang="en-US" sz="1700" dirty="0">
              <a:latin typeface="+mn-lt"/>
            </a:endParaRPr>
          </a:p>
        </p:txBody>
      </p:sp>
      <p:pic>
        <p:nvPicPr>
          <p:cNvPr id="11" name="Picture 23">
            <a:extLst>
              <a:ext uri="{FF2B5EF4-FFF2-40B4-BE49-F238E27FC236}">
                <a16:creationId xmlns:a16="http://schemas.microsoft.com/office/drawing/2014/main" id="{5FF83B77-98DB-93AE-5B2B-73F821F2D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77" r="19967" b="2"/>
          <a:stretch/>
        </p:blipFill>
        <p:spPr bwMode="auto">
          <a:xfrm>
            <a:off x="3757789" y="10"/>
            <a:ext cx="5386210"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3816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93718" y="952500"/>
            <a:ext cx="9050337" cy="489346"/>
          </a:xfrm>
        </p:spPr>
        <p:txBody>
          <a:bodyPr>
            <a:normAutofit fontScale="90000"/>
          </a:bodyPr>
          <a:lstStyle/>
          <a:p>
            <a:pPr eaLnBrk="1" hangingPunct="1"/>
            <a:r>
              <a:rPr lang="en-US" altLang="en-US" sz="3200" dirty="0"/>
              <a:t>Unique Attributes of </a:t>
            </a:r>
            <a:r>
              <a:rPr lang="en-US" sz="3200" b="1" dirty="0">
                <a:solidFill>
                  <a:srgbClr val="78A22F"/>
                </a:solidFill>
                <a:latin typeface="Helvetica Neue" panose="02000503000000020004" pitchFamily="2" charset="0"/>
              </a:rPr>
              <a:t>Ladera Ranch</a:t>
            </a:r>
            <a:endParaRPr lang="en-US" altLang="en-US" sz="3200" b="1" dirty="0">
              <a:solidFill>
                <a:srgbClr val="78A22F"/>
              </a:solidFill>
              <a:latin typeface="Helvetica Neue" panose="02000503000000020004" pitchFamily="2" charset="0"/>
            </a:endParaRPr>
          </a:p>
        </p:txBody>
      </p:sp>
      <p:pic>
        <p:nvPicPr>
          <p:cNvPr id="15363" name="Picture 6" descr="man-dancing-w-k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75" y="2344341"/>
            <a:ext cx="2717800" cy="1777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7" descr="famil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789" y="4179096"/>
            <a:ext cx="2752725" cy="1078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10" descr="Ladera Ranch-Lamb-3524"/>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3316289" y="2343150"/>
            <a:ext cx="3355975" cy="1190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366" name="Picture 12" descr="[Crescent Park at Denver Tech Center] K-IMG004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21425" y="3632597"/>
            <a:ext cx="2533650" cy="1643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Picture 13" descr="DSC0024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48464" y="2352677"/>
            <a:ext cx="2117725" cy="1188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8" name="Picture 15" descr="IMG_playground"/>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19464" y="3640931"/>
            <a:ext cx="2911475"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Rectangle 16"/>
          <p:cNvSpPr>
            <a:spLocks noChangeArrowheads="1"/>
          </p:cNvSpPr>
          <p:nvPr/>
        </p:nvSpPr>
        <p:spPr bwMode="auto">
          <a:xfrm>
            <a:off x="209549" y="1603773"/>
            <a:ext cx="6472239" cy="5250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1095" tIns="40550" rIns="81095" bIns="40550"/>
          <a:lstStyle>
            <a:lvl1pPr marL="457200" indent="-45720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marL="0" indent="0" defTabSz="811148" eaLnBrk="1" fontAlgn="base" hangingPunct="1">
              <a:spcBef>
                <a:spcPct val="30000"/>
              </a:spcBef>
              <a:spcAft>
                <a:spcPct val="0"/>
              </a:spcAft>
            </a:pPr>
            <a:r>
              <a:rPr lang="en-US" altLang="en-US" sz="1750" dirty="0">
                <a:solidFill>
                  <a:srgbClr val="000000"/>
                </a:solidFill>
              </a:rPr>
              <a:t>Neighbor to neighbor connections</a:t>
            </a:r>
          </a:p>
          <a:p>
            <a:pPr defTabSz="811148" eaLnBrk="1" fontAlgn="base" hangingPunct="1">
              <a:spcBef>
                <a:spcPct val="30000"/>
              </a:spcBef>
              <a:spcAft>
                <a:spcPct val="0"/>
              </a:spcAft>
              <a:buFont typeface="Arial" charset="0"/>
              <a:buChar char="»"/>
            </a:pPr>
            <a:endParaRPr lang="en-US" altLang="en-US" sz="1750" dirty="0">
              <a:solidFill>
                <a:srgbClr val="000000"/>
              </a:solidFill>
            </a:endParaRPr>
          </a:p>
        </p:txBody>
      </p:sp>
    </p:spTree>
    <p:extLst>
      <p:ext uri="{BB962C8B-B14F-4D97-AF65-F5344CB8AC3E}">
        <p14:creationId xmlns:p14="http://schemas.microsoft.com/office/powerpoint/2010/main" val="3267573645"/>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42" descr="lr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511" y="1603772"/>
            <a:ext cx="2235201" cy="3720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11" name="Group 79"/>
          <p:cNvGrpSpPr>
            <a:grpSpLocks/>
          </p:cNvGrpSpPr>
          <p:nvPr/>
        </p:nvGrpSpPr>
        <p:grpSpPr bwMode="auto">
          <a:xfrm>
            <a:off x="5780090" y="1949054"/>
            <a:ext cx="1438275" cy="2805113"/>
            <a:chOff x="4040" y="424"/>
            <a:chExt cx="1254" cy="3264"/>
          </a:xfrm>
        </p:grpSpPr>
        <p:sp>
          <p:nvSpPr>
            <p:cNvPr id="17414" name="Line 43"/>
            <p:cNvSpPr>
              <a:spLocks noChangeShapeType="1"/>
            </p:cNvSpPr>
            <p:nvPr/>
          </p:nvSpPr>
          <p:spPr bwMode="auto">
            <a:xfrm flipV="1">
              <a:off x="4370" y="628"/>
              <a:ext cx="384" cy="192"/>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15" name="Line 44"/>
            <p:cNvSpPr>
              <a:spLocks noChangeShapeType="1"/>
            </p:cNvSpPr>
            <p:nvPr/>
          </p:nvSpPr>
          <p:spPr bwMode="auto">
            <a:xfrm flipH="1">
              <a:off x="4040" y="928"/>
              <a:ext cx="336" cy="288"/>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16" name="Line 45"/>
            <p:cNvSpPr>
              <a:spLocks noChangeShapeType="1"/>
            </p:cNvSpPr>
            <p:nvPr/>
          </p:nvSpPr>
          <p:spPr bwMode="auto">
            <a:xfrm>
              <a:off x="4046" y="1192"/>
              <a:ext cx="48" cy="144"/>
            </a:xfrm>
            <a:prstGeom prst="line">
              <a:avLst/>
            </a:prstGeom>
            <a:noFill/>
            <a:ln w="9525">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17" name="Line 46"/>
            <p:cNvSpPr>
              <a:spLocks noChangeShapeType="1"/>
            </p:cNvSpPr>
            <p:nvPr/>
          </p:nvSpPr>
          <p:spPr bwMode="auto">
            <a:xfrm flipV="1">
              <a:off x="4706" y="550"/>
              <a:ext cx="96"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18" name="Line 47"/>
            <p:cNvSpPr>
              <a:spLocks noChangeShapeType="1"/>
            </p:cNvSpPr>
            <p:nvPr/>
          </p:nvSpPr>
          <p:spPr bwMode="auto">
            <a:xfrm>
              <a:off x="4844" y="586"/>
              <a:ext cx="240"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19" name="Line 48"/>
            <p:cNvSpPr>
              <a:spLocks noChangeShapeType="1"/>
            </p:cNvSpPr>
            <p:nvPr/>
          </p:nvSpPr>
          <p:spPr bwMode="auto">
            <a:xfrm>
              <a:off x="5084" y="682"/>
              <a:ext cx="144"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0" name="Line 49"/>
            <p:cNvSpPr>
              <a:spLocks noChangeShapeType="1"/>
            </p:cNvSpPr>
            <p:nvPr/>
          </p:nvSpPr>
          <p:spPr bwMode="auto">
            <a:xfrm>
              <a:off x="5246" y="856"/>
              <a:ext cx="1"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1" name="Line 50"/>
            <p:cNvSpPr>
              <a:spLocks noChangeShapeType="1"/>
            </p:cNvSpPr>
            <p:nvPr/>
          </p:nvSpPr>
          <p:spPr bwMode="auto">
            <a:xfrm flipH="1">
              <a:off x="5006" y="952"/>
              <a:ext cx="240" cy="240"/>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2" name="Line 51"/>
            <p:cNvSpPr>
              <a:spLocks noChangeShapeType="1"/>
            </p:cNvSpPr>
            <p:nvPr/>
          </p:nvSpPr>
          <p:spPr bwMode="auto">
            <a:xfrm flipH="1">
              <a:off x="4958" y="1192"/>
              <a:ext cx="48" cy="240"/>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3" name="Line 52"/>
            <p:cNvSpPr>
              <a:spLocks noChangeShapeType="1"/>
            </p:cNvSpPr>
            <p:nvPr/>
          </p:nvSpPr>
          <p:spPr bwMode="auto">
            <a:xfrm>
              <a:off x="4958" y="1432"/>
              <a:ext cx="1" cy="240"/>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4" name="Line 53"/>
            <p:cNvSpPr>
              <a:spLocks noChangeShapeType="1"/>
            </p:cNvSpPr>
            <p:nvPr/>
          </p:nvSpPr>
          <p:spPr bwMode="auto">
            <a:xfrm>
              <a:off x="4958" y="1672"/>
              <a:ext cx="1" cy="144"/>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5" name="Line 54"/>
            <p:cNvSpPr>
              <a:spLocks noChangeShapeType="1"/>
            </p:cNvSpPr>
            <p:nvPr/>
          </p:nvSpPr>
          <p:spPr bwMode="auto">
            <a:xfrm flipH="1">
              <a:off x="4766" y="1768"/>
              <a:ext cx="192" cy="288"/>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6" name="Line 55"/>
            <p:cNvSpPr>
              <a:spLocks noChangeShapeType="1"/>
            </p:cNvSpPr>
            <p:nvPr/>
          </p:nvSpPr>
          <p:spPr bwMode="auto">
            <a:xfrm>
              <a:off x="4766" y="2056"/>
              <a:ext cx="1" cy="288"/>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7" name="Line 56"/>
            <p:cNvSpPr>
              <a:spLocks noChangeShapeType="1"/>
            </p:cNvSpPr>
            <p:nvPr/>
          </p:nvSpPr>
          <p:spPr bwMode="auto">
            <a:xfrm>
              <a:off x="4766" y="2344"/>
              <a:ext cx="48" cy="144"/>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8" name="Line 57"/>
            <p:cNvSpPr>
              <a:spLocks noChangeShapeType="1"/>
            </p:cNvSpPr>
            <p:nvPr/>
          </p:nvSpPr>
          <p:spPr bwMode="auto">
            <a:xfrm flipH="1">
              <a:off x="4718" y="2488"/>
              <a:ext cx="96"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29" name="Line 58"/>
            <p:cNvSpPr>
              <a:spLocks noChangeShapeType="1"/>
            </p:cNvSpPr>
            <p:nvPr/>
          </p:nvSpPr>
          <p:spPr bwMode="auto">
            <a:xfrm flipH="1">
              <a:off x="4574" y="2584"/>
              <a:ext cx="144" cy="288"/>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0" name="Line 59"/>
            <p:cNvSpPr>
              <a:spLocks noChangeShapeType="1"/>
            </p:cNvSpPr>
            <p:nvPr/>
          </p:nvSpPr>
          <p:spPr bwMode="auto">
            <a:xfrm flipV="1">
              <a:off x="4574" y="2872"/>
              <a:ext cx="1" cy="48"/>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1" name="Line 60"/>
            <p:cNvSpPr>
              <a:spLocks noChangeShapeType="1"/>
            </p:cNvSpPr>
            <p:nvPr/>
          </p:nvSpPr>
          <p:spPr bwMode="auto">
            <a:xfrm>
              <a:off x="4574" y="2920"/>
              <a:ext cx="48"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2" name="Line 61"/>
            <p:cNvSpPr>
              <a:spLocks noChangeShapeType="1"/>
            </p:cNvSpPr>
            <p:nvPr/>
          </p:nvSpPr>
          <p:spPr bwMode="auto">
            <a:xfrm flipH="1">
              <a:off x="4574" y="3016"/>
              <a:ext cx="48"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3" name="Line 62"/>
            <p:cNvSpPr>
              <a:spLocks noChangeShapeType="1"/>
            </p:cNvSpPr>
            <p:nvPr/>
          </p:nvSpPr>
          <p:spPr bwMode="auto">
            <a:xfrm flipH="1">
              <a:off x="4526" y="3160"/>
              <a:ext cx="48" cy="48"/>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4" name="Line 63"/>
            <p:cNvSpPr>
              <a:spLocks noChangeShapeType="1"/>
            </p:cNvSpPr>
            <p:nvPr/>
          </p:nvSpPr>
          <p:spPr bwMode="auto">
            <a:xfrm flipH="1">
              <a:off x="4382" y="3256"/>
              <a:ext cx="48" cy="48"/>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5" name="Line 64"/>
            <p:cNvSpPr>
              <a:spLocks noChangeShapeType="1"/>
            </p:cNvSpPr>
            <p:nvPr/>
          </p:nvSpPr>
          <p:spPr bwMode="auto">
            <a:xfrm flipH="1">
              <a:off x="4238" y="3400"/>
              <a:ext cx="48" cy="192"/>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6" name="Line 65"/>
            <p:cNvSpPr>
              <a:spLocks noChangeShapeType="1"/>
            </p:cNvSpPr>
            <p:nvPr/>
          </p:nvSpPr>
          <p:spPr bwMode="auto">
            <a:xfrm flipV="1">
              <a:off x="4286" y="3304"/>
              <a:ext cx="96"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7" name="Line 66"/>
            <p:cNvSpPr>
              <a:spLocks noChangeShapeType="1"/>
            </p:cNvSpPr>
            <p:nvPr/>
          </p:nvSpPr>
          <p:spPr bwMode="auto">
            <a:xfrm flipH="1">
              <a:off x="4094" y="3592"/>
              <a:ext cx="144" cy="96"/>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8" name="Line 67"/>
            <p:cNvSpPr>
              <a:spLocks noChangeShapeType="1"/>
            </p:cNvSpPr>
            <p:nvPr/>
          </p:nvSpPr>
          <p:spPr bwMode="auto">
            <a:xfrm>
              <a:off x="4430" y="3208"/>
              <a:ext cx="144" cy="1"/>
            </a:xfrm>
            <a:prstGeom prst="line">
              <a:avLst/>
            </a:prstGeom>
            <a:noFill/>
            <a:ln w="76200" cap="rnd">
              <a:solidFill>
                <a:srgbClr val="00FF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39" name="Line 68"/>
            <p:cNvSpPr>
              <a:spLocks noChangeShapeType="1"/>
            </p:cNvSpPr>
            <p:nvPr/>
          </p:nvSpPr>
          <p:spPr bwMode="auto">
            <a:xfrm flipV="1">
              <a:off x="4862" y="2248"/>
              <a:ext cx="432" cy="1"/>
            </a:xfrm>
            <a:prstGeom prst="line">
              <a:avLst/>
            </a:prstGeom>
            <a:noFill/>
            <a:ln w="57150">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0" name="Line 69"/>
            <p:cNvSpPr>
              <a:spLocks noChangeShapeType="1"/>
            </p:cNvSpPr>
            <p:nvPr/>
          </p:nvSpPr>
          <p:spPr bwMode="auto">
            <a:xfrm flipV="1">
              <a:off x="5054" y="1288"/>
              <a:ext cx="240" cy="48"/>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1" name="Line 70"/>
            <p:cNvSpPr>
              <a:spLocks noChangeShapeType="1"/>
            </p:cNvSpPr>
            <p:nvPr/>
          </p:nvSpPr>
          <p:spPr bwMode="auto">
            <a:xfrm>
              <a:off x="4622" y="2920"/>
              <a:ext cx="432" cy="192"/>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2" name="Line 71"/>
            <p:cNvSpPr>
              <a:spLocks noChangeShapeType="1"/>
            </p:cNvSpPr>
            <p:nvPr/>
          </p:nvSpPr>
          <p:spPr bwMode="auto">
            <a:xfrm flipH="1" flipV="1">
              <a:off x="4478" y="2680"/>
              <a:ext cx="144" cy="96"/>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3" name="Line 72"/>
            <p:cNvSpPr>
              <a:spLocks noChangeShapeType="1"/>
            </p:cNvSpPr>
            <p:nvPr/>
          </p:nvSpPr>
          <p:spPr bwMode="auto">
            <a:xfrm flipV="1">
              <a:off x="4478" y="2344"/>
              <a:ext cx="1" cy="336"/>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4" name="Line 73"/>
            <p:cNvSpPr>
              <a:spLocks noChangeShapeType="1"/>
            </p:cNvSpPr>
            <p:nvPr/>
          </p:nvSpPr>
          <p:spPr bwMode="auto">
            <a:xfrm>
              <a:off x="4574" y="3256"/>
              <a:ext cx="1" cy="288"/>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5" name="Line 74"/>
            <p:cNvSpPr>
              <a:spLocks noChangeShapeType="1"/>
            </p:cNvSpPr>
            <p:nvPr/>
          </p:nvSpPr>
          <p:spPr bwMode="auto">
            <a:xfrm flipH="1" flipV="1">
              <a:off x="4286" y="3016"/>
              <a:ext cx="144" cy="192"/>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6" name="Line 75"/>
            <p:cNvSpPr>
              <a:spLocks noChangeShapeType="1"/>
            </p:cNvSpPr>
            <p:nvPr/>
          </p:nvSpPr>
          <p:spPr bwMode="auto">
            <a:xfrm flipH="1" flipV="1">
              <a:off x="4670" y="1720"/>
              <a:ext cx="144" cy="144"/>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7" name="Line 76"/>
            <p:cNvSpPr>
              <a:spLocks noChangeShapeType="1"/>
            </p:cNvSpPr>
            <p:nvPr/>
          </p:nvSpPr>
          <p:spPr bwMode="auto">
            <a:xfrm flipH="1" flipV="1">
              <a:off x="4766" y="1048"/>
              <a:ext cx="192" cy="96"/>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8" name="Line 77"/>
            <p:cNvSpPr>
              <a:spLocks noChangeShapeType="1"/>
            </p:cNvSpPr>
            <p:nvPr/>
          </p:nvSpPr>
          <p:spPr bwMode="auto">
            <a:xfrm flipV="1">
              <a:off x="4958" y="424"/>
              <a:ext cx="96" cy="144"/>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sp>
          <p:nvSpPr>
            <p:cNvPr id="17449" name="Line 78"/>
            <p:cNvSpPr>
              <a:spLocks noChangeShapeType="1"/>
            </p:cNvSpPr>
            <p:nvPr/>
          </p:nvSpPr>
          <p:spPr bwMode="auto">
            <a:xfrm flipH="1" flipV="1">
              <a:off x="4574" y="520"/>
              <a:ext cx="192" cy="96"/>
            </a:xfrm>
            <a:prstGeom prst="line">
              <a:avLst/>
            </a:prstGeom>
            <a:noFill/>
            <a:ln w="57150" cap="rnd">
              <a:solidFill>
                <a:schemeClr val="bg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811148" fontAlgn="base">
                <a:spcBef>
                  <a:spcPct val="30000"/>
                </a:spcBef>
                <a:spcAft>
                  <a:spcPct val="0"/>
                </a:spcAft>
                <a:buFont typeface="Arial" charset="0"/>
                <a:buChar char="»"/>
              </a:pPr>
              <a:endParaRPr lang="en-US" sz="3500">
                <a:solidFill>
                  <a:srgbClr val="000000"/>
                </a:solidFill>
              </a:endParaRPr>
            </a:p>
          </p:txBody>
        </p:sp>
      </p:grpSp>
      <p:sp>
        <p:nvSpPr>
          <p:cNvPr id="17412" name="Rectangle 2"/>
          <p:cNvSpPr>
            <a:spLocks noGrp="1" noChangeArrowheads="1"/>
          </p:cNvSpPr>
          <p:nvPr>
            <p:ph type="title"/>
          </p:nvPr>
        </p:nvSpPr>
        <p:spPr>
          <a:xfrm>
            <a:off x="406400" y="777240"/>
            <a:ext cx="7620000" cy="857250"/>
          </a:xfrm>
        </p:spPr>
        <p:txBody>
          <a:bodyPr>
            <a:normAutofit fontScale="90000"/>
          </a:bodyPr>
          <a:lstStyle/>
          <a:p>
            <a:pPr eaLnBrk="1" hangingPunct="1"/>
            <a:r>
              <a:rPr lang="en-US" sz="3200" b="1" dirty="0">
                <a:solidFill>
                  <a:srgbClr val="78A22F"/>
                </a:solidFill>
                <a:latin typeface="Helvetica Neue" panose="02000503000000020004" pitchFamily="2" charset="0"/>
              </a:rPr>
              <a:t>Ladera Ranch </a:t>
            </a:r>
            <a:r>
              <a:rPr lang="en-US" altLang="en-US" dirty="0"/>
              <a:t>Activity Spine Linking Villages</a:t>
            </a:r>
          </a:p>
        </p:txBody>
      </p:sp>
      <p:sp>
        <p:nvSpPr>
          <p:cNvPr id="17413" name="Rectangle 80"/>
          <p:cNvSpPr>
            <a:spLocks noChangeArrowheads="1"/>
          </p:cNvSpPr>
          <p:nvPr/>
        </p:nvSpPr>
        <p:spPr bwMode="auto">
          <a:xfrm>
            <a:off x="590550" y="1619012"/>
            <a:ext cx="5105400" cy="38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1095" tIns="40550" rIns="81095" bIns="40550"/>
          <a:lstStyle>
            <a:lvl1pPr marL="457200" indent="-45720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811148" eaLnBrk="1" fontAlgn="base" hangingPunct="1">
              <a:spcBef>
                <a:spcPct val="30000"/>
              </a:spcBef>
              <a:spcAft>
                <a:spcPct val="0"/>
              </a:spcAft>
              <a:buFont typeface="Arial" charset="0"/>
              <a:buChar char="»"/>
            </a:pPr>
            <a:r>
              <a:rPr lang="en-US" altLang="en-US" sz="1750" dirty="0">
                <a:solidFill>
                  <a:srgbClr val="000000"/>
                </a:solidFill>
              </a:rPr>
              <a:t>Sports park</a:t>
            </a:r>
          </a:p>
          <a:p>
            <a:pPr defTabSz="811148" eaLnBrk="1" fontAlgn="base" hangingPunct="1">
              <a:spcBef>
                <a:spcPct val="30000"/>
              </a:spcBef>
              <a:spcAft>
                <a:spcPct val="0"/>
              </a:spcAft>
              <a:buFont typeface="Arial" charset="0"/>
              <a:buChar char="»"/>
            </a:pPr>
            <a:r>
              <a:rPr lang="en-US" altLang="en-US" sz="1750" dirty="0">
                <a:solidFill>
                  <a:srgbClr val="000000"/>
                </a:solidFill>
              </a:rPr>
              <a:t>Retail centers</a:t>
            </a:r>
          </a:p>
          <a:p>
            <a:pPr defTabSz="811148" eaLnBrk="1" fontAlgn="base" hangingPunct="1">
              <a:spcBef>
                <a:spcPct val="30000"/>
              </a:spcBef>
              <a:spcAft>
                <a:spcPct val="0"/>
              </a:spcAft>
              <a:buFont typeface="Arial" charset="0"/>
              <a:buChar char="»"/>
            </a:pPr>
            <a:r>
              <a:rPr lang="en-US" altLang="en-US" sz="1750" dirty="0">
                <a:solidFill>
                  <a:srgbClr val="000000"/>
                </a:solidFill>
              </a:rPr>
              <a:t>Village clubs</a:t>
            </a:r>
          </a:p>
          <a:p>
            <a:pPr defTabSz="811148" eaLnBrk="1" fontAlgn="base" hangingPunct="1">
              <a:spcBef>
                <a:spcPct val="30000"/>
              </a:spcBef>
              <a:spcAft>
                <a:spcPct val="0"/>
              </a:spcAft>
              <a:buFont typeface="Arial" charset="0"/>
              <a:buChar char="»"/>
            </a:pPr>
            <a:r>
              <a:rPr lang="en-US" altLang="en-US" sz="1750" dirty="0">
                <a:solidFill>
                  <a:srgbClr val="000000"/>
                </a:solidFill>
              </a:rPr>
              <a:t>Schools</a:t>
            </a:r>
          </a:p>
          <a:p>
            <a:pPr defTabSz="811148" eaLnBrk="1" fontAlgn="base" hangingPunct="1">
              <a:spcBef>
                <a:spcPct val="30000"/>
              </a:spcBef>
              <a:spcAft>
                <a:spcPct val="0"/>
              </a:spcAft>
              <a:buFont typeface="Arial" charset="0"/>
              <a:buChar char="»"/>
            </a:pPr>
            <a:r>
              <a:rPr lang="en-US" altLang="en-US" sz="1750" dirty="0">
                <a:solidFill>
                  <a:srgbClr val="000000"/>
                </a:solidFill>
              </a:rPr>
              <a:t>Churches</a:t>
            </a:r>
          </a:p>
          <a:p>
            <a:pPr defTabSz="811148" eaLnBrk="1" fontAlgn="base" hangingPunct="1">
              <a:spcBef>
                <a:spcPct val="30000"/>
              </a:spcBef>
              <a:spcAft>
                <a:spcPct val="0"/>
              </a:spcAft>
              <a:buFont typeface="Arial" charset="0"/>
              <a:buChar char="»"/>
            </a:pPr>
            <a:r>
              <a:rPr lang="en-US" altLang="en-US" sz="1750" dirty="0">
                <a:solidFill>
                  <a:srgbClr val="000000"/>
                </a:solidFill>
              </a:rPr>
              <a:t>Day care centers</a:t>
            </a:r>
          </a:p>
        </p:txBody>
      </p:sp>
    </p:spTree>
    <p:extLst>
      <p:ext uri="{BB962C8B-B14F-4D97-AF65-F5344CB8AC3E}">
        <p14:creationId xmlns:p14="http://schemas.microsoft.com/office/powerpoint/2010/main" val="31367431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4"/>
          <p:cNvSpPr txBox="1">
            <a:spLocks noChangeArrowheads="1"/>
          </p:cNvSpPr>
          <p:nvPr/>
        </p:nvSpPr>
        <p:spPr bwMode="auto">
          <a:xfrm>
            <a:off x="819150" y="1603812"/>
            <a:ext cx="4495800" cy="2101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1095" tIns="40550" rIns="81095" bIns="40550">
            <a:spAutoFit/>
          </a:bodyPr>
          <a:lstStyle>
            <a:lvl1pPr marL="463550" indent="-46355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811148" fontAlgn="base">
              <a:spcBef>
                <a:spcPct val="30000"/>
              </a:spcBef>
              <a:spcAft>
                <a:spcPct val="0"/>
              </a:spcAft>
              <a:buClr>
                <a:srgbClr val="000000"/>
              </a:buClr>
              <a:buFont typeface="Arial" charset="0"/>
              <a:buChar char="»"/>
            </a:pPr>
            <a:r>
              <a:rPr lang="en-US" altLang="en-US" sz="1750" dirty="0">
                <a:solidFill>
                  <a:srgbClr val="000000"/>
                </a:solidFill>
              </a:rPr>
              <a:t>On-street</a:t>
            </a:r>
          </a:p>
          <a:p>
            <a:pPr defTabSz="811148" fontAlgn="base">
              <a:spcBef>
                <a:spcPct val="30000"/>
              </a:spcBef>
              <a:spcAft>
                <a:spcPct val="0"/>
              </a:spcAft>
              <a:buClr>
                <a:srgbClr val="000000"/>
              </a:buClr>
              <a:buFont typeface="Arial" charset="0"/>
              <a:buChar char="»"/>
            </a:pPr>
            <a:r>
              <a:rPr lang="en-US" altLang="en-US" sz="1750" dirty="0">
                <a:solidFill>
                  <a:srgbClr val="000000"/>
                </a:solidFill>
              </a:rPr>
              <a:t>Off-street </a:t>
            </a:r>
          </a:p>
          <a:p>
            <a:pPr defTabSz="811148" fontAlgn="base">
              <a:spcBef>
                <a:spcPct val="30000"/>
              </a:spcBef>
              <a:spcAft>
                <a:spcPct val="0"/>
              </a:spcAft>
              <a:buClr>
                <a:srgbClr val="000000"/>
              </a:buClr>
              <a:buFont typeface="Arial" charset="0"/>
              <a:buChar char="»"/>
            </a:pPr>
            <a:r>
              <a:rPr lang="en-US" altLang="en-US" sz="1750" dirty="0">
                <a:solidFill>
                  <a:srgbClr val="000000"/>
                </a:solidFill>
              </a:rPr>
              <a:t>Link neighborhoods</a:t>
            </a:r>
          </a:p>
          <a:p>
            <a:pPr defTabSz="811148" fontAlgn="base">
              <a:spcBef>
                <a:spcPct val="30000"/>
              </a:spcBef>
              <a:spcAft>
                <a:spcPct val="0"/>
              </a:spcAft>
              <a:buClr>
                <a:srgbClr val="000000"/>
              </a:buClr>
              <a:buFont typeface="Arial" charset="0"/>
              <a:buChar char="»"/>
            </a:pPr>
            <a:r>
              <a:rPr lang="en-US" altLang="en-US" sz="1750" dirty="0">
                <a:solidFill>
                  <a:srgbClr val="000000"/>
                </a:solidFill>
              </a:rPr>
              <a:t>Village services</a:t>
            </a:r>
          </a:p>
          <a:p>
            <a:pPr defTabSz="811148" fontAlgn="base">
              <a:spcBef>
                <a:spcPct val="30000"/>
              </a:spcBef>
              <a:spcAft>
                <a:spcPct val="0"/>
              </a:spcAft>
              <a:buClr>
                <a:srgbClr val="000000"/>
              </a:buClr>
              <a:buFont typeface="Arial" charset="0"/>
              <a:buChar char="»"/>
            </a:pPr>
            <a:r>
              <a:rPr lang="en-US" altLang="en-US" sz="1750" dirty="0">
                <a:solidFill>
                  <a:srgbClr val="000000"/>
                </a:solidFill>
              </a:rPr>
              <a:t>Community services</a:t>
            </a:r>
          </a:p>
          <a:p>
            <a:pPr defTabSz="811148" fontAlgn="base">
              <a:spcBef>
                <a:spcPct val="30000"/>
              </a:spcBef>
              <a:spcAft>
                <a:spcPct val="0"/>
              </a:spcAft>
              <a:buClr>
                <a:srgbClr val="000000"/>
              </a:buClr>
              <a:buFont typeface="Arial" charset="0"/>
              <a:buChar char="»"/>
            </a:pPr>
            <a:r>
              <a:rPr lang="en-US" altLang="en-US" sz="1750" dirty="0">
                <a:solidFill>
                  <a:srgbClr val="000000"/>
                </a:solidFill>
              </a:rPr>
              <a:t>Regional open space</a:t>
            </a:r>
          </a:p>
        </p:txBody>
      </p:sp>
      <p:sp>
        <p:nvSpPr>
          <p:cNvPr id="18435" name="Rectangle 2"/>
          <p:cNvSpPr>
            <a:spLocks noGrp="1" noChangeArrowheads="1"/>
          </p:cNvSpPr>
          <p:nvPr>
            <p:ph type="title" sz="quarter"/>
          </p:nvPr>
        </p:nvSpPr>
        <p:spPr>
          <a:xfrm>
            <a:off x="703318" y="952500"/>
            <a:ext cx="9050337" cy="489346"/>
          </a:xfrm>
        </p:spPr>
        <p:txBody>
          <a:bodyPr>
            <a:normAutofit fontScale="90000"/>
          </a:bodyPr>
          <a:lstStyle/>
          <a:p>
            <a:pPr eaLnBrk="1" hangingPunct="1"/>
            <a:r>
              <a:rPr lang="en-US" sz="3200" b="1" dirty="0">
                <a:solidFill>
                  <a:srgbClr val="78A22F"/>
                </a:solidFill>
                <a:latin typeface="Helvetica Neue" panose="02000503000000020004" pitchFamily="2" charset="0"/>
              </a:rPr>
              <a:t>Ladera Ranch </a:t>
            </a:r>
            <a:r>
              <a:rPr lang="en-US" altLang="en-US" dirty="0"/>
              <a:t>Village Trail Connectivity</a:t>
            </a:r>
          </a:p>
        </p:txBody>
      </p:sp>
      <p:pic>
        <p:nvPicPr>
          <p:cNvPr id="18436" name="Picture 15" descr="Ladera Ranch-Lamb-3491"/>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a:xfrm>
            <a:off x="6499324" y="1600200"/>
            <a:ext cx="2525714" cy="163234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437" name="Picture 19" descr="Ladera Ranch-Lamb-30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2878" y="3277791"/>
            <a:ext cx="2511425" cy="161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Picture 21" descr=" Ladera Ranch Aerial-Lamb-368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8150" y="1604962"/>
            <a:ext cx="2197100" cy="3299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359761"/>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696912" y="1585912"/>
            <a:ext cx="3875088" cy="17515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1095" tIns="40550" rIns="81095" bIns="40550">
            <a:spAutoFit/>
          </a:bodyPr>
          <a:lstStyle>
            <a:lvl1pPr marL="463550" indent="-46355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811148" fontAlgn="base">
              <a:spcBef>
                <a:spcPct val="30000"/>
              </a:spcBef>
              <a:spcAft>
                <a:spcPct val="0"/>
              </a:spcAft>
              <a:buClr>
                <a:srgbClr val="000000"/>
              </a:buClr>
              <a:buFont typeface="Arial" charset="0"/>
              <a:buChar char="»"/>
            </a:pPr>
            <a:r>
              <a:rPr lang="en-US" altLang="en-US" sz="1750" dirty="0">
                <a:solidFill>
                  <a:srgbClr val="000000"/>
                </a:solidFill>
              </a:rPr>
              <a:t>Oak Knoll Club</a:t>
            </a:r>
          </a:p>
          <a:p>
            <a:pPr defTabSz="811148" fontAlgn="base">
              <a:spcBef>
                <a:spcPct val="30000"/>
              </a:spcBef>
              <a:spcAft>
                <a:spcPct val="0"/>
              </a:spcAft>
              <a:buClr>
                <a:srgbClr val="000000"/>
              </a:buClr>
              <a:buFont typeface="Arial" charset="0"/>
              <a:buChar char="»"/>
            </a:pPr>
            <a:r>
              <a:rPr lang="en-US" altLang="en-US" sz="1750" dirty="0">
                <a:solidFill>
                  <a:srgbClr val="000000"/>
                </a:solidFill>
              </a:rPr>
              <a:t>Flintridge Club</a:t>
            </a:r>
          </a:p>
          <a:p>
            <a:pPr defTabSz="811148" fontAlgn="base">
              <a:spcBef>
                <a:spcPct val="30000"/>
              </a:spcBef>
              <a:spcAft>
                <a:spcPct val="0"/>
              </a:spcAft>
              <a:buClr>
                <a:srgbClr val="000000"/>
              </a:buClr>
              <a:buFont typeface="Arial" charset="0"/>
              <a:buChar char="»"/>
            </a:pPr>
            <a:r>
              <a:rPr lang="en-US" altLang="en-US" sz="1750" dirty="0" err="1">
                <a:solidFill>
                  <a:srgbClr val="000000"/>
                </a:solidFill>
              </a:rPr>
              <a:t>Avendale</a:t>
            </a:r>
            <a:r>
              <a:rPr lang="en-US" altLang="en-US" sz="1750" dirty="0">
                <a:solidFill>
                  <a:srgbClr val="000000"/>
                </a:solidFill>
              </a:rPr>
              <a:t> Club</a:t>
            </a:r>
          </a:p>
          <a:p>
            <a:pPr defTabSz="811148" fontAlgn="base">
              <a:spcBef>
                <a:spcPct val="30000"/>
              </a:spcBef>
              <a:spcAft>
                <a:spcPct val="0"/>
              </a:spcAft>
              <a:buClr>
                <a:srgbClr val="000000"/>
              </a:buClr>
              <a:buFont typeface="Arial" charset="0"/>
              <a:buChar char="»"/>
            </a:pPr>
            <a:r>
              <a:rPr lang="en-US" altLang="en-US" sz="1750" dirty="0">
                <a:solidFill>
                  <a:srgbClr val="000000"/>
                </a:solidFill>
              </a:rPr>
              <a:t>Covenant Hill Club</a:t>
            </a:r>
          </a:p>
          <a:p>
            <a:pPr defTabSz="811148" fontAlgn="base">
              <a:spcBef>
                <a:spcPct val="30000"/>
              </a:spcBef>
              <a:spcAft>
                <a:spcPct val="0"/>
              </a:spcAft>
              <a:buClr>
                <a:srgbClr val="000000"/>
              </a:buClr>
              <a:buFont typeface="Arial" charset="0"/>
              <a:buChar char="»"/>
            </a:pPr>
            <a:r>
              <a:rPr lang="en-US" altLang="en-US" sz="1750" dirty="0" err="1">
                <a:solidFill>
                  <a:srgbClr val="000000"/>
                </a:solidFill>
              </a:rPr>
              <a:t>Terramor</a:t>
            </a:r>
            <a:r>
              <a:rPr lang="en-US" altLang="en-US" sz="1750" dirty="0">
                <a:solidFill>
                  <a:srgbClr val="000000"/>
                </a:solidFill>
              </a:rPr>
              <a:t>          Water Park</a:t>
            </a:r>
          </a:p>
        </p:txBody>
      </p:sp>
      <p:sp>
        <p:nvSpPr>
          <p:cNvPr id="19459" name="Rectangle 3"/>
          <p:cNvSpPr>
            <a:spLocks noGrp="1" noChangeArrowheads="1"/>
          </p:cNvSpPr>
          <p:nvPr>
            <p:ph type="title" sz="quarter"/>
          </p:nvPr>
        </p:nvSpPr>
        <p:spPr>
          <a:xfrm>
            <a:off x="474718" y="952500"/>
            <a:ext cx="9050337" cy="489346"/>
          </a:xfrm>
        </p:spPr>
        <p:txBody>
          <a:bodyPr>
            <a:normAutofit fontScale="90000"/>
          </a:bodyPr>
          <a:lstStyle/>
          <a:p>
            <a:pPr eaLnBrk="1" hangingPunct="1"/>
            <a:r>
              <a:rPr lang="en-US" sz="3400" b="1" dirty="0">
                <a:solidFill>
                  <a:srgbClr val="78A22F"/>
                </a:solidFill>
                <a:latin typeface="Helvetica Neue" panose="02000503000000020004" pitchFamily="2" charset="0"/>
              </a:rPr>
              <a:t>Ladera Ranch </a:t>
            </a:r>
            <a:r>
              <a:rPr lang="en-US" altLang="en-US" dirty="0"/>
              <a:t>Village Clubs</a:t>
            </a:r>
          </a:p>
        </p:txBody>
      </p:sp>
      <p:pic>
        <p:nvPicPr>
          <p:cNvPr id="19460" name="Picture 8" descr="Untitled-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4976" y="1863329"/>
            <a:ext cx="1139825"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9" descr="Ladera Ranch-Lamb-32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8038" y="3511154"/>
            <a:ext cx="2038350" cy="1760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11" descr=" Ladera Ranch Aerial-Lamb-377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9413" y="1603772"/>
            <a:ext cx="3554412" cy="1674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14" descr="Ladera Ranch Aerial-Lamb-36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8304" y="3302794"/>
            <a:ext cx="3565525" cy="1968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843155"/>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04800" y="904877"/>
            <a:ext cx="6172200" cy="567928"/>
          </a:xfrm>
        </p:spPr>
        <p:txBody>
          <a:bodyPr/>
          <a:lstStyle/>
          <a:p>
            <a:pPr eaLnBrk="1" hangingPunct="1"/>
            <a:r>
              <a:rPr lang="en-US" sz="3200" b="1" i="1" spc="-225" dirty="0">
                <a:solidFill>
                  <a:srgbClr val="A5AF21"/>
                </a:solidFill>
                <a:latin typeface="Arial" panose="020B0604020202020204" pitchFamily="34" charset="0"/>
                <a:ea typeface="+mn-ea"/>
                <a:cs typeface="Arial" panose="020B0604020202020204" pitchFamily="34" charset="0"/>
              </a:rPr>
              <a:t>Ladera Ranch </a:t>
            </a:r>
            <a:r>
              <a:rPr lang="en-US" altLang="en-US" dirty="0"/>
              <a:t>Village Phasing</a:t>
            </a:r>
          </a:p>
        </p:txBody>
      </p:sp>
      <p:sp>
        <p:nvSpPr>
          <p:cNvPr id="23555" name="Rectangle 3"/>
          <p:cNvSpPr>
            <a:spLocks noChangeArrowheads="1"/>
          </p:cNvSpPr>
          <p:nvPr/>
        </p:nvSpPr>
        <p:spPr bwMode="auto">
          <a:xfrm>
            <a:off x="228600" y="857288"/>
            <a:ext cx="5778500" cy="966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1095" tIns="40550" rIns="81095" bIns="40550">
            <a:spAutoFit/>
          </a:bodyP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811148" fontAlgn="base">
              <a:spcBef>
                <a:spcPct val="0"/>
              </a:spcBef>
              <a:spcAft>
                <a:spcPct val="0"/>
              </a:spcAft>
            </a:pPr>
            <a:endParaRPr lang="en-US" altLang="en-US" sz="2875" i="1">
              <a:solidFill>
                <a:srgbClr val="808080"/>
              </a:solidFill>
              <a:latin typeface="Times New Roman" pitchFamily="18" charset="0"/>
            </a:endParaRPr>
          </a:p>
          <a:p>
            <a:pPr defTabSz="811148" fontAlgn="base">
              <a:spcBef>
                <a:spcPct val="0"/>
              </a:spcBef>
              <a:spcAft>
                <a:spcPct val="0"/>
              </a:spcAft>
            </a:pPr>
            <a:endParaRPr lang="en-US" altLang="en-US" sz="2875" i="1">
              <a:solidFill>
                <a:srgbClr val="808080"/>
              </a:solidFill>
              <a:latin typeface="Times New Roman" pitchFamily="18" charset="0"/>
            </a:endParaRPr>
          </a:p>
        </p:txBody>
      </p:sp>
      <p:pic>
        <p:nvPicPr>
          <p:cNvPr id="23556" name="Picture 4" descr="big chart"/>
          <p:cNvPicPr>
            <a:picLocks noGrp="1" noChangeAspect="1" noChangeArrowheads="1"/>
          </p:cNvPicPr>
          <p:nvPr>
            <p:ph type="body" sz="half" idx="1"/>
          </p:nvPr>
        </p:nvPicPr>
        <p:blipFill>
          <a:blip r:embed="rId2">
            <a:extLst>
              <a:ext uri="{28A0092B-C50C-407E-A947-70E740481C1C}">
                <a14:useLocalDpi xmlns:a14="http://schemas.microsoft.com/office/drawing/2010/main" val="0"/>
              </a:ext>
            </a:extLst>
          </a:blip>
          <a:srcRect/>
          <a:stretch>
            <a:fillRect/>
          </a:stretch>
        </p:blipFill>
        <p:spPr>
          <a:xfrm>
            <a:off x="3168750" y="1732360"/>
            <a:ext cx="5795963" cy="3406378"/>
          </a:xfrm>
          <a:solidFill>
            <a:srgbClr val="C0C0C0"/>
          </a:solidFill>
        </p:spPr>
      </p:pic>
      <p:pic>
        <p:nvPicPr>
          <p:cNvPr id="23557" name="Picture 5" descr="villagemap"/>
          <p:cNvPicPr>
            <a:picLocks noChangeAspect="1" noChangeArrowheads="1"/>
          </p:cNvPicPr>
          <p:nvPr/>
        </p:nvPicPr>
        <p:blipFill>
          <a:blip r:embed="rId3">
            <a:extLst>
              <a:ext uri="{28A0092B-C50C-407E-A947-70E740481C1C}">
                <a14:useLocalDpi xmlns:a14="http://schemas.microsoft.com/office/drawing/2010/main" val="0"/>
              </a:ext>
            </a:extLst>
          </a:blip>
          <a:srcRect l="-6119" t="-5556" r="-6119" b="9467"/>
          <a:stretch>
            <a:fillRect/>
          </a:stretch>
        </p:blipFill>
        <p:spPr bwMode="auto">
          <a:xfrm>
            <a:off x="398561" y="1507331"/>
            <a:ext cx="2484437" cy="3604023"/>
          </a:xfrm>
          <a:prstGeom prst="rect">
            <a:avLst/>
          </a:prstGeom>
          <a:noFill/>
          <a:ln>
            <a:noFill/>
          </a:ln>
          <a:effectLst>
            <a:outerShdw dist="107763" dir="2700000" algn="ctr" rotWithShape="0">
              <a:schemeClr val="bg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8" name="Rectangle 6"/>
          <p:cNvSpPr>
            <a:spLocks noChangeArrowheads="1"/>
          </p:cNvSpPr>
          <p:nvPr/>
        </p:nvSpPr>
        <p:spPr bwMode="auto">
          <a:xfrm>
            <a:off x="519114" y="1725216"/>
            <a:ext cx="2282825" cy="3427809"/>
          </a:xfrm>
          <a:prstGeom prst="rect">
            <a:avLst/>
          </a:prstGeom>
          <a:noFill/>
          <a:ln w="9525">
            <a:solidFill>
              <a:srgbClr val="808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095" tIns="40550" rIns="81095" bIns="40550" anchor="ct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811148" eaLnBrk="1" fontAlgn="base" hangingPunct="1">
              <a:spcBef>
                <a:spcPct val="30000"/>
              </a:spcBef>
              <a:spcAft>
                <a:spcPct val="0"/>
              </a:spcAft>
              <a:buFont typeface="Arial" charset="0"/>
              <a:buChar char="»"/>
            </a:pPr>
            <a:endParaRPr lang="en-US" altLang="en-US" sz="3500">
              <a:solidFill>
                <a:srgbClr val="000000"/>
              </a:solidFill>
            </a:endParaRPr>
          </a:p>
        </p:txBody>
      </p:sp>
      <p:sp>
        <p:nvSpPr>
          <p:cNvPr id="23559" name="Rectangle 7"/>
          <p:cNvSpPr>
            <a:spLocks noChangeArrowheads="1"/>
          </p:cNvSpPr>
          <p:nvPr/>
        </p:nvSpPr>
        <p:spPr bwMode="auto">
          <a:xfrm>
            <a:off x="3168650" y="1731169"/>
            <a:ext cx="5811839" cy="3429000"/>
          </a:xfrm>
          <a:prstGeom prst="rect">
            <a:avLst/>
          </a:prstGeom>
          <a:noFill/>
          <a:ln w="9525">
            <a:solidFill>
              <a:srgbClr val="808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1095" tIns="40550" rIns="81095" bIns="40550" anchor="ct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811148" eaLnBrk="1" fontAlgn="base" hangingPunct="1">
              <a:spcBef>
                <a:spcPct val="30000"/>
              </a:spcBef>
              <a:spcAft>
                <a:spcPct val="0"/>
              </a:spcAft>
              <a:buFont typeface="Arial" charset="0"/>
              <a:buChar char="»"/>
            </a:pPr>
            <a:endParaRPr lang="en-US" altLang="en-US" sz="3500">
              <a:solidFill>
                <a:srgbClr val="000000"/>
              </a:solidFill>
            </a:endParaRPr>
          </a:p>
        </p:txBody>
      </p:sp>
    </p:spTree>
    <p:extLst>
      <p:ext uri="{BB962C8B-B14F-4D97-AF65-F5344CB8AC3E}">
        <p14:creationId xmlns:p14="http://schemas.microsoft.com/office/powerpoint/2010/main" val="5742047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192086" y="360999"/>
            <a:ext cx="9050337" cy="652462"/>
          </a:xfrm>
        </p:spPr>
        <p:txBody>
          <a:bodyPr>
            <a:normAutofit/>
          </a:bodyPr>
          <a:lstStyle/>
          <a:p>
            <a:pPr eaLnBrk="1" hangingPunct="1"/>
            <a:r>
              <a:rPr lang="en-US" sz="3100" b="1" dirty="0">
                <a:solidFill>
                  <a:srgbClr val="78A22F"/>
                </a:solidFill>
                <a:latin typeface="Helvetica Neue" panose="02000503000000020004" pitchFamily="2" charset="0"/>
              </a:rPr>
              <a:t>Ladera Ranch </a:t>
            </a:r>
            <a:r>
              <a:rPr lang="en-US" altLang="en-US" dirty="0"/>
              <a:t>Design Review Process</a:t>
            </a:r>
          </a:p>
        </p:txBody>
      </p:sp>
      <p:sp>
        <p:nvSpPr>
          <p:cNvPr id="50179" name="Rectangle 3"/>
          <p:cNvSpPr>
            <a:spLocks noGrp="1" noChangeArrowheads="1"/>
          </p:cNvSpPr>
          <p:nvPr>
            <p:ph idx="1"/>
          </p:nvPr>
        </p:nvSpPr>
        <p:spPr>
          <a:xfrm>
            <a:off x="639191" y="995363"/>
            <a:ext cx="4745607" cy="3001962"/>
          </a:xfrm>
        </p:spPr>
        <p:txBody>
          <a:bodyPr>
            <a:normAutofit/>
          </a:bodyPr>
          <a:lstStyle/>
          <a:p>
            <a:pPr eaLnBrk="1" hangingPunct="1"/>
            <a:r>
              <a:rPr lang="en-US" altLang="en-US" sz="2400" dirty="0"/>
              <a:t>Motivating</a:t>
            </a:r>
          </a:p>
          <a:p>
            <a:pPr eaLnBrk="1" hangingPunct="1"/>
            <a:r>
              <a:rPr lang="en-US" altLang="en-US" sz="2400" dirty="0"/>
              <a:t>Peer Pressure</a:t>
            </a:r>
          </a:p>
          <a:p>
            <a:pPr eaLnBrk="1" hangingPunct="1"/>
            <a:r>
              <a:rPr lang="en-US" altLang="en-US" sz="2400" dirty="0"/>
              <a:t>Risk Reduction</a:t>
            </a:r>
          </a:p>
          <a:p>
            <a:pPr eaLnBrk="1" hangingPunct="1"/>
            <a:r>
              <a:rPr lang="en-US" altLang="en-US" sz="2400" dirty="0"/>
              <a:t>Evolutionary Process</a:t>
            </a:r>
          </a:p>
        </p:txBody>
      </p:sp>
      <p:pic>
        <p:nvPicPr>
          <p:cNvPr id="50180" name="Picture 9" descr="Ladera Ranch-Lamb-349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941" y="3497263"/>
            <a:ext cx="4576763" cy="244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10" descr="Ladera Ranch-Lamb-353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0989" y="995363"/>
            <a:ext cx="3590925"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11" descr="Ladera Ranch-Lamb-324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60989" y="3489328"/>
            <a:ext cx="3590925" cy="243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6891150"/>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100" b="1" dirty="0">
                <a:solidFill>
                  <a:srgbClr val="78A22F"/>
                </a:solidFill>
                <a:latin typeface="Helvetica Neue" panose="02000503000000020004" pitchFamily="2" charset="0"/>
              </a:rPr>
              <a:t>Ladera Ranch </a:t>
            </a:r>
            <a:br>
              <a:rPr lang="en-US" sz="3200" b="1" i="1" spc="-225" dirty="0">
                <a:solidFill>
                  <a:srgbClr val="A5AF21"/>
                </a:solidFill>
                <a:latin typeface="Arial" panose="020B0604020202020204" pitchFamily="34" charset="0"/>
                <a:ea typeface="+mn-ea"/>
                <a:cs typeface="Arial" panose="020B0604020202020204" pitchFamily="34" charset="0"/>
              </a:rPr>
            </a:br>
            <a:r>
              <a:rPr lang="en-US" sz="2700" dirty="0"/>
              <a:t>County of Orange Development Process</a:t>
            </a:r>
            <a:br>
              <a:rPr lang="en-US" sz="2700" dirty="0"/>
            </a:br>
            <a:r>
              <a:rPr lang="en-US" sz="2700" dirty="0"/>
              <a:t>1999-2006</a:t>
            </a:r>
          </a:p>
        </p:txBody>
      </p:sp>
      <p:graphicFrame>
        <p:nvGraphicFramePr>
          <p:cNvPr id="5" name="Content Placeholder 2">
            <a:extLst>
              <a:ext uri="{FF2B5EF4-FFF2-40B4-BE49-F238E27FC236}">
                <a16:creationId xmlns:a16="http://schemas.microsoft.com/office/drawing/2014/main" id="{77764A55-D9A0-532B-2998-9698FEEF1305}"/>
              </a:ext>
            </a:extLst>
          </p:cNvPr>
          <p:cNvGraphicFramePr>
            <a:graphicFrameLocks noGrp="1"/>
          </p:cNvGraphicFramePr>
          <p:nvPr>
            <p:ph idx="1"/>
          </p:nvPr>
        </p:nvGraphicFramePr>
        <p:xfrm>
          <a:off x="768096" y="1917577"/>
          <a:ext cx="7290055" cy="4391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22" name="Rectangle 2">
            <a:extLst>
              <a:ext uri="{FF2B5EF4-FFF2-40B4-BE49-F238E27FC236}">
                <a16:creationId xmlns:a16="http://schemas.microsoft.com/office/drawing/2014/main" id="{3076718A-C17C-5A44-A942-D32F5BC8BFF4}"/>
              </a:ext>
            </a:extLst>
          </p:cNvPr>
          <p:cNvSpPr>
            <a:spLocks noGrp="1" noChangeArrowheads="1"/>
          </p:cNvSpPr>
          <p:nvPr>
            <p:ph type="title"/>
          </p:nvPr>
        </p:nvSpPr>
        <p:spPr>
          <a:xfrm>
            <a:off x="609585" y="523474"/>
            <a:ext cx="3886200" cy="1650769"/>
          </a:xfrm>
        </p:spPr>
        <p:txBody>
          <a:bodyPr>
            <a:normAutofit/>
          </a:bodyPr>
          <a:lstStyle/>
          <a:p>
            <a:pPr eaLnBrk="1" hangingPunct="1">
              <a:defRPr/>
            </a:pPr>
            <a:r>
              <a:rPr lang="en-US" altLang="en-US" dirty="0">
                <a:effectLst>
                  <a:outerShdw blurRad="38100" dist="38100" dir="2700000" algn="tl">
                    <a:srgbClr val="C0C0C0"/>
                  </a:outerShdw>
                </a:effectLst>
                <a:ea typeface="+mj-ea"/>
                <a:cs typeface="+mj-cs"/>
              </a:rPr>
              <a:t>Transportation Planning</a:t>
            </a:r>
          </a:p>
        </p:txBody>
      </p:sp>
      <p:sp>
        <p:nvSpPr>
          <p:cNvPr id="747523" name="Rectangle 3">
            <a:extLst>
              <a:ext uri="{FF2B5EF4-FFF2-40B4-BE49-F238E27FC236}">
                <a16:creationId xmlns:a16="http://schemas.microsoft.com/office/drawing/2014/main" id="{A997BF57-30DA-4F49-B504-4ABD86291513}"/>
              </a:ext>
            </a:extLst>
          </p:cNvPr>
          <p:cNvSpPr>
            <a:spLocks noGrp="1" noChangeArrowheads="1"/>
          </p:cNvSpPr>
          <p:nvPr>
            <p:ph idx="1"/>
          </p:nvPr>
        </p:nvSpPr>
        <p:spPr>
          <a:xfrm>
            <a:off x="760429" y="2017758"/>
            <a:ext cx="4710112" cy="2822483"/>
          </a:xfrm>
        </p:spPr>
        <p:txBody>
          <a:bodyPr/>
          <a:lstStyle/>
          <a:p>
            <a:pPr eaLnBrk="1" hangingPunct="1">
              <a:buFont typeface="Wingdings" charset="0"/>
              <a:buChar char="§"/>
              <a:defRPr/>
            </a:pPr>
            <a:r>
              <a:rPr lang="en-US" sz="2400" dirty="0">
                <a:ea typeface="+mn-ea"/>
                <a:cs typeface="+mn-cs"/>
              </a:rPr>
              <a:t>Traffic calming</a:t>
            </a:r>
          </a:p>
          <a:p>
            <a:pPr eaLnBrk="1" hangingPunct="1">
              <a:buFont typeface="Wingdings" charset="0"/>
              <a:buChar char="§"/>
              <a:defRPr/>
            </a:pPr>
            <a:r>
              <a:rPr lang="en-US" sz="2400" dirty="0">
                <a:ea typeface="+mn-ea"/>
                <a:cs typeface="+mn-cs"/>
              </a:rPr>
              <a:t>Pedestrian-friendly streetscapes</a:t>
            </a:r>
          </a:p>
          <a:p>
            <a:pPr eaLnBrk="1" hangingPunct="1">
              <a:buFont typeface="Wingdings" charset="0"/>
              <a:buChar char="§"/>
              <a:defRPr/>
            </a:pPr>
            <a:r>
              <a:rPr lang="en-US" sz="2400" dirty="0">
                <a:ea typeface="+mn-ea"/>
                <a:cs typeface="+mn-cs"/>
              </a:rPr>
              <a:t>Reduced street widths</a:t>
            </a:r>
          </a:p>
        </p:txBody>
      </p:sp>
      <p:pic>
        <p:nvPicPr>
          <p:cNvPr id="228356" name="Picture 4" descr="roundabout"/>
          <p:cNvPicPr>
            <a:picLocks noChangeAspect="1" noChangeArrowheads="1"/>
          </p:cNvPicPr>
          <p:nvPr/>
        </p:nvPicPr>
        <p:blipFill>
          <a:blip r:embed="rId2"/>
          <a:srcRect/>
          <a:stretch>
            <a:fillRect/>
          </a:stretch>
        </p:blipFill>
        <p:spPr bwMode="auto">
          <a:xfrm>
            <a:off x="536575" y="3779838"/>
            <a:ext cx="4341813" cy="2927350"/>
          </a:xfrm>
          <a:prstGeom prst="rect">
            <a:avLst/>
          </a:prstGeom>
          <a:noFill/>
          <a:ln w="9525">
            <a:noFill/>
            <a:miter lim="800000"/>
            <a:headEnd/>
            <a:tailEnd/>
          </a:ln>
        </p:spPr>
      </p:pic>
      <p:pic>
        <p:nvPicPr>
          <p:cNvPr id="228357" name="Picture 5" descr="street trees 3"/>
          <p:cNvPicPr>
            <a:picLocks noChangeAspect="1" noChangeArrowheads="1"/>
          </p:cNvPicPr>
          <p:nvPr/>
        </p:nvPicPr>
        <p:blipFill>
          <a:blip r:embed="rId3"/>
          <a:srcRect/>
          <a:stretch>
            <a:fillRect/>
          </a:stretch>
        </p:blipFill>
        <p:spPr bwMode="auto">
          <a:xfrm>
            <a:off x="5080000" y="3965575"/>
            <a:ext cx="3835400" cy="2557463"/>
          </a:xfrm>
          <a:prstGeom prst="rect">
            <a:avLst/>
          </a:prstGeom>
          <a:noFill/>
          <a:ln w="9525">
            <a:noFill/>
            <a:miter lim="800000"/>
            <a:headEnd/>
            <a:tailEnd/>
          </a:ln>
        </p:spPr>
      </p:pic>
      <p:pic>
        <p:nvPicPr>
          <p:cNvPr id="228358" name="Picture 6"/>
          <p:cNvPicPr>
            <a:picLocks noChangeAspect="1" noChangeArrowheads="1"/>
          </p:cNvPicPr>
          <p:nvPr/>
        </p:nvPicPr>
        <p:blipFill>
          <a:blip r:embed="rId4"/>
          <a:srcRect/>
          <a:stretch>
            <a:fillRect/>
          </a:stretch>
        </p:blipFill>
        <p:spPr bwMode="auto">
          <a:xfrm>
            <a:off x="5087938" y="1155700"/>
            <a:ext cx="3565525" cy="2624138"/>
          </a:xfrm>
          <a:prstGeom prst="rect">
            <a:avLst/>
          </a:prstGeom>
          <a:noFill/>
          <a:ln w="9525">
            <a:noFill/>
            <a:miter lim="800000"/>
            <a:headEnd/>
            <a:tailEnd/>
          </a:ln>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768096" y="585216"/>
            <a:ext cx="2834314" cy="1499616"/>
          </a:xfrm>
        </p:spPr>
        <p:txBody>
          <a:bodyPr vert="horz" lIns="91440" tIns="45720" rIns="91440" bIns="45720" rtlCol="0" anchor="ctr">
            <a:normAutofit fontScale="90000"/>
          </a:bodyPr>
          <a:lstStyle/>
          <a:p>
            <a:r>
              <a:rPr lang="en-US" altLang="en-US" sz="3700" dirty="0">
                <a:effectLst>
                  <a:outerShdw blurRad="38100" dist="38100" dir="2700000" algn="tl">
                    <a:srgbClr val="C0C0C0"/>
                  </a:outerShdw>
                </a:effectLst>
              </a:rPr>
              <a:t>Rear-Loaded Building </a:t>
            </a:r>
            <a:r>
              <a:rPr lang="en-US" altLang="en-US" sz="3900" dirty="0">
                <a:solidFill>
                  <a:srgbClr val="FFFFFF"/>
                </a:solidFill>
              </a:rPr>
              <a:t>Types </a:t>
            </a:r>
          </a:p>
        </p:txBody>
      </p:sp>
      <p:sp>
        <p:nvSpPr>
          <p:cNvPr id="33796" name="Text Box 6"/>
          <p:cNvSpPr txBox="1">
            <a:spLocks noChangeArrowheads="1"/>
          </p:cNvSpPr>
          <p:nvPr/>
        </p:nvSpPr>
        <p:spPr bwMode="auto">
          <a:xfrm>
            <a:off x="768096" y="2286000"/>
            <a:ext cx="2843784" cy="3931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rtlCol="0">
            <a:normAutofit/>
          </a:bodyPr>
          <a:lstStyle>
            <a:lvl1pPr marL="463550" indent="-463550"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marL="171450" indent="-171450" defTabSz="685800" eaLnBrk="1" fontAlgn="base" hangingPunct="1">
              <a:lnSpc>
                <a:spcPct val="90000"/>
              </a:lnSpc>
              <a:spcBef>
                <a:spcPts val="750"/>
              </a:spcBef>
              <a:spcAft>
                <a:spcPct val="0"/>
              </a:spcAft>
              <a:buClr>
                <a:schemeClr val="accent2"/>
              </a:buClr>
              <a:buFont typeface="Wingdings" charset="0"/>
              <a:buChar char="§"/>
              <a:defRPr/>
            </a:pPr>
            <a:r>
              <a:rPr lang="en-US" altLang="en-US" sz="2400" dirty="0">
                <a:latin typeface="+mn-lt"/>
              </a:rPr>
              <a:t>Creates pedestrian scale</a:t>
            </a:r>
          </a:p>
          <a:p>
            <a:pPr marL="171450" indent="-171450" defTabSz="685800" eaLnBrk="1" fontAlgn="base" hangingPunct="1">
              <a:lnSpc>
                <a:spcPct val="90000"/>
              </a:lnSpc>
              <a:spcBef>
                <a:spcPts val="750"/>
              </a:spcBef>
              <a:spcAft>
                <a:spcPct val="0"/>
              </a:spcAft>
              <a:buClr>
                <a:schemeClr val="accent2"/>
              </a:buClr>
              <a:buFont typeface="Wingdings" charset="0"/>
              <a:buChar char="§"/>
              <a:defRPr/>
            </a:pPr>
            <a:r>
              <a:rPr lang="en-US" altLang="en-US" sz="2400" dirty="0">
                <a:latin typeface="+mn-lt"/>
              </a:rPr>
              <a:t>Selective in use</a:t>
            </a:r>
          </a:p>
          <a:p>
            <a:pPr marL="171450" indent="-171450" defTabSz="685800" eaLnBrk="1" fontAlgn="base" hangingPunct="1">
              <a:lnSpc>
                <a:spcPct val="90000"/>
              </a:lnSpc>
              <a:spcBef>
                <a:spcPts val="750"/>
              </a:spcBef>
              <a:spcAft>
                <a:spcPct val="0"/>
              </a:spcAft>
              <a:buClr>
                <a:schemeClr val="accent2"/>
              </a:buClr>
              <a:buFont typeface="Wingdings" charset="0"/>
              <a:buChar char="§"/>
              <a:defRPr/>
            </a:pPr>
            <a:r>
              <a:rPr lang="en-US" altLang="en-US" sz="2400" dirty="0">
                <a:latin typeface="+mn-lt"/>
              </a:rPr>
              <a:t>Must achieve higher density</a:t>
            </a:r>
          </a:p>
          <a:p>
            <a:pPr marL="171450" indent="-171450" defTabSz="685800" eaLnBrk="1" fontAlgn="base" hangingPunct="1">
              <a:lnSpc>
                <a:spcPct val="90000"/>
              </a:lnSpc>
              <a:spcBef>
                <a:spcPts val="750"/>
              </a:spcBef>
              <a:spcAft>
                <a:spcPct val="0"/>
              </a:spcAft>
              <a:buClr>
                <a:schemeClr val="accent2"/>
              </a:buClr>
              <a:buFont typeface="Wingdings" charset="0"/>
              <a:buChar char="§"/>
              <a:defRPr/>
            </a:pPr>
            <a:r>
              <a:rPr lang="en-US" altLang="en-US" sz="2400" dirty="0">
                <a:latin typeface="+mn-lt"/>
              </a:rPr>
              <a:t>Solve for private open space</a:t>
            </a:r>
          </a:p>
        </p:txBody>
      </p:sp>
      <p:pic>
        <p:nvPicPr>
          <p:cNvPr id="33795" name="Picture 3" descr="appartment site plan"/>
          <p:cNvPicPr>
            <a:picLocks noChangeAspect="1" noChangeArrowheads="1"/>
          </p:cNvPicPr>
          <p:nvPr/>
        </p:nvPicPr>
        <p:blipFill rotWithShape="1">
          <a:blip r:embed="rId3">
            <a:extLst>
              <a:ext uri="{28A0092B-C50C-407E-A947-70E740481C1C}">
                <a14:useLocalDpi xmlns:a14="http://schemas.microsoft.com/office/drawing/2010/main" val="0"/>
              </a:ext>
            </a:extLst>
          </a:blip>
          <a:srcRect t="5096" r="-4" b="9095"/>
          <a:stretch/>
        </p:blipFill>
        <p:spPr bwMode="auto">
          <a:xfrm>
            <a:off x="4101411" y="10"/>
            <a:ext cx="5042589" cy="3428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107763" dir="2700000" algn="ctr" rotWithShape="0">
                    <a:srgbClr val="808080"/>
                  </a:outerShdw>
                </a:effectLst>
              </a14:hiddenEffects>
            </a:ext>
          </a:extLst>
        </p:spPr>
      </p:pic>
      <p:pic>
        <p:nvPicPr>
          <p:cNvPr id="33797" name="Picture 8" descr="IMG_0044"/>
          <p:cNvPicPr>
            <a:picLocks noChangeAspect="1" noChangeArrowheads="1"/>
          </p:cNvPicPr>
          <p:nvPr/>
        </p:nvPicPr>
        <p:blipFill rotWithShape="1">
          <a:blip r:embed="rId4">
            <a:extLst>
              <a:ext uri="{28A0092B-C50C-407E-A947-70E740481C1C}">
                <a14:useLocalDpi xmlns:a14="http://schemas.microsoft.com/office/drawing/2010/main" val="0"/>
              </a:ext>
            </a:extLst>
          </a:blip>
          <a:srcRect l="3160" r="7867" b="-3"/>
          <a:stretch/>
        </p:blipFill>
        <p:spPr bwMode="auto">
          <a:xfrm>
            <a:off x="4101411" y="3429000"/>
            <a:ext cx="5042589"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7538909"/>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79644" y="1016486"/>
            <a:ext cx="9050337" cy="652462"/>
          </a:xfrm>
        </p:spPr>
        <p:txBody>
          <a:bodyPr>
            <a:normAutofit fontScale="90000"/>
          </a:bodyPr>
          <a:lstStyle/>
          <a:p>
            <a:pPr eaLnBrk="1" hangingPunct="1"/>
            <a:r>
              <a:rPr lang="en-US" altLang="en-US" dirty="0"/>
              <a:t>Neighborhood </a:t>
            </a:r>
            <a:br>
              <a:rPr lang="en-US" altLang="en-US" dirty="0"/>
            </a:br>
            <a:r>
              <a:rPr lang="en-US" altLang="en-US" dirty="0"/>
              <a:t>Distinction</a:t>
            </a:r>
          </a:p>
        </p:txBody>
      </p:sp>
      <p:sp>
        <p:nvSpPr>
          <p:cNvPr id="39939" name="Rectangle 3"/>
          <p:cNvSpPr>
            <a:spLocks noGrp="1" noChangeArrowheads="1"/>
          </p:cNvSpPr>
          <p:nvPr>
            <p:ph idx="1"/>
          </p:nvPr>
        </p:nvSpPr>
        <p:spPr>
          <a:xfrm>
            <a:off x="914400" y="1997475"/>
            <a:ext cx="4465650" cy="3722287"/>
          </a:xfrm>
        </p:spPr>
        <p:txBody>
          <a:bodyPr>
            <a:normAutofit/>
          </a:bodyPr>
          <a:lstStyle/>
          <a:p>
            <a:pPr>
              <a:buClr>
                <a:srgbClr val="000044"/>
              </a:buClr>
              <a:buSzPct val="85000"/>
              <a:buFont typeface="Wingdings" panose="05000000000000000000" pitchFamily="2" charset="2"/>
              <a:buChar char="§"/>
            </a:pPr>
            <a:r>
              <a:rPr lang="en-US" altLang="en-US" sz="2400" dirty="0"/>
              <a:t>Pleasant to walk </a:t>
            </a:r>
          </a:p>
          <a:p>
            <a:pPr>
              <a:buClr>
                <a:srgbClr val="000044"/>
              </a:buClr>
              <a:buSzPct val="85000"/>
              <a:buFont typeface="Wingdings" panose="05000000000000000000" pitchFamily="2" charset="2"/>
              <a:buChar char="§"/>
            </a:pPr>
            <a:r>
              <a:rPr lang="en-US" altLang="en-US" sz="2400" dirty="0"/>
              <a:t>Pleasant to drive</a:t>
            </a:r>
          </a:p>
          <a:p>
            <a:pPr>
              <a:buClr>
                <a:srgbClr val="000044"/>
              </a:buClr>
              <a:buSzPct val="85000"/>
              <a:buFont typeface="Wingdings" panose="05000000000000000000" pitchFamily="2" charset="2"/>
              <a:buChar char="§"/>
            </a:pPr>
            <a:r>
              <a:rPr lang="en-US" altLang="en-US" sz="2400" dirty="0"/>
              <a:t>Not mass produced</a:t>
            </a:r>
          </a:p>
          <a:p>
            <a:pPr>
              <a:buClr>
                <a:srgbClr val="000044"/>
              </a:buClr>
              <a:buSzPct val="85000"/>
              <a:buFont typeface="Wingdings" panose="05000000000000000000" pitchFamily="2" charset="2"/>
              <a:buChar char="§"/>
            </a:pPr>
            <a:r>
              <a:rPr lang="en-US" altLang="en-US" sz="2400" dirty="0"/>
              <a:t>Balance of man &amp; nature </a:t>
            </a:r>
          </a:p>
          <a:p>
            <a:pPr>
              <a:buClr>
                <a:srgbClr val="000044"/>
              </a:buClr>
              <a:buSzPct val="85000"/>
              <a:buFont typeface="Wingdings" panose="05000000000000000000" pitchFamily="2" charset="2"/>
              <a:buChar char="§"/>
            </a:pPr>
            <a:r>
              <a:rPr lang="en-US" altLang="en-US" sz="2400" dirty="0"/>
              <a:t>Gets better over time</a:t>
            </a:r>
          </a:p>
        </p:txBody>
      </p:sp>
      <p:pic>
        <p:nvPicPr>
          <p:cNvPr id="39940" name="Picture 4" descr="Img0024"/>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5521325" y="1036638"/>
            <a:ext cx="3460750"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1" name="Oval 7"/>
          <p:cNvSpPr>
            <a:spLocks noChangeArrowheads="1"/>
          </p:cNvSpPr>
          <p:nvPr/>
        </p:nvSpPr>
        <p:spPr bwMode="auto">
          <a:xfrm>
            <a:off x="6554897" y="1249363"/>
            <a:ext cx="1404937" cy="1349375"/>
          </a:xfrm>
          <a:prstGeom prst="ellipse">
            <a:avLst/>
          </a:prstGeom>
          <a:noFill/>
          <a:ln w="92075">
            <a:solidFill>
              <a:srgbClr val="FF9933"/>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826" tIns="45416" rIns="90826" bIns="45416" anchor="ct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908486" eaLnBrk="1" fontAlgn="base" hangingPunct="1">
              <a:spcBef>
                <a:spcPct val="30000"/>
              </a:spcBef>
              <a:spcAft>
                <a:spcPct val="0"/>
              </a:spcAft>
              <a:buFont typeface="Arial" charset="0"/>
              <a:buChar char="»"/>
            </a:pPr>
            <a:endParaRPr lang="en-US" altLang="en-US" sz="3900" dirty="0">
              <a:solidFill>
                <a:srgbClr val="000000"/>
              </a:solidFill>
            </a:endParaRPr>
          </a:p>
        </p:txBody>
      </p:sp>
      <p:sp>
        <p:nvSpPr>
          <p:cNvPr id="39942" name="Line 8"/>
          <p:cNvSpPr>
            <a:spLocks noChangeShapeType="1"/>
          </p:cNvSpPr>
          <p:nvPr/>
        </p:nvSpPr>
        <p:spPr bwMode="auto">
          <a:xfrm flipH="1">
            <a:off x="6861176" y="1493838"/>
            <a:ext cx="955676" cy="957262"/>
          </a:xfrm>
          <a:prstGeom prst="line">
            <a:avLst/>
          </a:prstGeom>
          <a:noFill/>
          <a:ln w="92075">
            <a:solidFill>
              <a:srgbClr val="FF99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826" tIns="45416" rIns="90826" bIns="45416" anchor="ctr"/>
          <a:lstStyle/>
          <a:p>
            <a:pPr defTabSz="908486" fontAlgn="base">
              <a:spcBef>
                <a:spcPct val="30000"/>
              </a:spcBef>
              <a:spcAft>
                <a:spcPct val="0"/>
              </a:spcAft>
              <a:buFont typeface="Arial" charset="0"/>
              <a:buChar char="»"/>
            </a:pPr>
            <a:endParaRPr lang="en-US" sz="3900" dirty="0">
              <a:solidFill>
                <a:srgbClr val="000000"/>
              </a:solidFill>
            </a:endParaRPr>
          </a:p>
        </p:txBody>
      </p:sp>
      <p:sp>
        <p:nvSpPr>
          <p:cNvPr id="39943" name="AutoShape 9"/>
          <p:cNvSpPr>
            <a:spLocks noChangeArrowheads="1"/>
          </p:cNvSpPr>
          <p:nvPr/>
        </p:nvSpPr>
        <p:spPr bwMode="auto">
          <a:xfrm>
            <a:off x="5534026" y="1025525"/>
            <a:ext cx="3451225" cy="2476500"/>
          </a:xfrm>
          <a:prstGeom prst="downArrowCallout">
            <a:avLst>
              <a:gd name="adj1" fmla="val 32827"/>
              <a:gd name="adj2" fmla="val 34840"/>
              <a:gd name="adj3" fmla="val 12181"/>
              <a:gd name="adj4" fmla="val 81218"/>
            </a:avLst>
          </a:prstGeom>
          <a:noFill/>
          <a:ln w="762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826" tIns="45416" rIns="90826" bIns="45416" anchor="ct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908486" eaLnBrk="1" fontAlgn="base" hangingPunct="1">
              <a:spcBef>
                <a:spcPct val="30000"/>
              </a:spcBef>
              <a:spcAft>
                <a:spcPct val="0"/>
              </a:spcAft>
              <a:buFont typeface="Arial" charset="0"/>
              <a:buChar char="»"/>
            </a:pPr>
            <a:endParaRPr lang="en-US" altLang="en-US" sz="3900" dirty="0">
              <a:solidFill>
                <a:srgbClr val="000000"/>
              </a:solidFill>
            </a:endParaRPr>
          </a:p>
        </p:txBody>
      </p:sp>
      <p:pic>
        <p:nvPicPr>
          <p:cNvPr id="244751" name="Picture 15" descr="Ladera Ranch-Lamb-324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6034" y="3740150"/>
            <a:ext cx="3471863" cy="178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4752" name="Picture 16" descr="Ladera Ranch-Lamb-320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4814" y="3740153"/>
            <a:ext cx="3479800" cy="184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4753" name="Picture 17" descr="DCP_095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7826" y="3744913"/>
            <a:ext cx="3514725" cy="183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7" name="Rectangle 12"/>
          <p:cNvSpPr>
            <a:spLocks noChangeArrowheads="1"/>
          </p:cNvSpPr>
          <p:nvPr/>
        </p:nvSpPr>
        <p:spPr bwMode="auto">
          <a:xfrm>
            <a:off x="5473701" y="3738563"/>
            <a:ext cx="3498849" cy="1828800"/>
          </a:xfrm>
          <a:prstGeom prst="rect">
            <a:avLst/>
          </a:prstGeom>
          <a:noFill/>
          <a:ln w="762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826" tIns="45416" rIns="90826" bIns="45416" anchor="ctr"/>
          <a:lstStyle>
            <a:lvl1pPr eaLnBrk="0" hangingPunct="0">
              <a:defRPr sz="28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30000"/>
              </a:spcBef>
              <a:spcAft>
                <a:spcPct val="0"/>
              </a:spcAft>
              <a:buFont typeface="Arial" charset="0"/>
              <a:buChar char="»"/>
              <a:defRPr>
                <a:solidFill>
                  <a:schemeClr val="tx1"/>
                </a:solidFill>
                <a:latin typeface="Arial" charset="0"/>
              </a:defRPr>
            </a:lvl6pPr>
            <a:lvl7pPr marL="2971800" indent="-228600" eaLnBrk="0" fontAlgn="base" hangingPunct="0">
              <a:spcBef>
                <a:spcPct val="30000"/>
              </a:spcBef>
              <a:spcAft>
                <a:spcPct val="0"/>
              </a:spcAft>
              <a:buFont typeface="Arial" charset="0"/>
              <a:buChar char="»"/>
              <a:defRPr>
                <a:solidFill>
                  <a:schemeClr val="tx1"/>
                </a:solidFill>
                <a:latin typeface="Arial" charset="0"/>
              </a:defRPr>
            </a:lvl7pPr>
            <a:lvl8pPr marL="3429000" indent="-228600" eaLnBrk="0" fontAlgn="base" hangingPunct="0">
              <a:spcBef>
                <a:spcPct val="30000"/>
              </a:spcBef>
              <a:spcAft>
                <a:spcPct val="0"/>
              </a:spcAft>
              <a:buFont typeface="Arial" charset="0"/>
              <a:buChar char="»"/>
              <a:defRPr>
                <a:solidFill>
                  <a:schemeClr val="tx1"/>
                </a:solidFill>
                <a:latin typeface="Arial" charset="0"/>
              </a:defRPr>
            </a:lvl8pPr>
            <a:lvl9pPr marL="3886200" indent="-228600" eaLnBrk="0" fontAlgn="base" hangingPunct="0">
              <a:spcBef>
                <a:spcPct val="30000"/>
              </a:spcBef>
              <a:spcAft>
                <a:spcPct val="0"/>
              </a:spcAft>
              <a:buFont typeface="Arial" charset="0"/>
              <a:buChar char="»"/>
              <a:defRPr>
                <a:solidFill>
                  <a:schemeClr val="tx1"/>
                </a:solidFill>
                <a:latin typeface="Arial" charset="0"/>
              </a:defRPr>
            </a:lvl9pPr>
          </a:lstStyle>
          <a:p>
            <a:pPr defTabSz="908486" eaLnBrk="1" fontAlgn="base" hangingPunct="1">
              <a:spcBef>
                <a:spcPct val="30000"/>
              </a:spcBef>
              <a:spcAft>
                <a:spcPct val="0"/>
              </a:spcAft>
              <a:buFont typeface="Arial" charset="0"/>
              <a:buChar char="»"/>
            </a:pPr>
            <a:endParaRPr lang="en-US" altLang="en-US" sz="3900" dirty="0">
              <a:solidFill>
                <a:srgbClr val="000000"/>
              </a:solidFill>
            </a:endParaRPr>
          </a:p>
        </p:txBody>
      </p:sp>
    </p:spTree>
    <p:extLst>
      <p:ext uri="{BB962C8B-B14F-4D97-AF65-F5344CB8AC3E}">
        <p14:creationId xmlns:p14="http://schemas.microsoft.com/office/powerpoint/2010/main" val="41669848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44751"/>
                                        </p:tgtEl>
                                        <p:attrNameLst>
                                          <p:attrName>style.visibility</p:attrName>
                                        </p:attrNameLst>
                                      </p:cBhvr>
                                      <p:to>
                                        <p:strVal val="visible"/>
                                      </p:to>
                                    </p:set>
                                    <p:animEffect transition="in" filter="dissolve">
                                      <p:cBhvr>
                                        <p:cTn id="7" dur="500"/>
                                        <p:tgtEl>
                                          <p:spTgt spid="2447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244752"/>
                                        </p:tgtEl>
                                        <p:attrNameLst>
                                          <p:attrName>style.visibility</p:attrName>
                                        </p:attrNameLst>
                                      </p:cBhvr>
                                      <p:to>
                                        <p:strVal val="visible"/>
                                      </p:to>
                                    </p:set>
                                    <p:animEffect transition="in" filter="dissolve">
                                      <p:cBhvr>
                                        <p:cTn id="12" dur="500"/>
                                        <p:tgtEl>
                                          <p:spTgt spid="24475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244753"/>
                                        </p:tgtEl>
                                        <p:attrNameLst>
                                          <p:attrName>style.visibility</p:attrName>
                                        </p:attrNameLst>
                                      </p:cBhvr>
                                      <p:to>
                                        <p:strVal val="visible"/>
                                      </p:to>
                                    </p:set>
                                    <p:animEffect transition="in" filter="dissolve">
                                      <p:cBhvr>
                                        <p:cTn id="17" dur="500"/>
                                        <p:tgtEl>
                                          <p:spTgt spid="2447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r>
              <a:rPr lang="en-US" sz="2800" b="1" dirty="0">
                <a:solidFill>
                  <a:srgbClr val="78A22F"/>
                </a:solidFill>
                <a:latin typeface="Helvetica Neue" panose="02000503000000020004" pitchFamily="2" charset="0"/>
              </a:rPr>
              <a:t>Ladera Ranch Lessons Learned</a:t>
            </a:r>
          </a:p>
        </p:txBody>
      </p:sp>
      <p:graphicFrame>
        <p:nvGraphicFramePr>
          <p:cNvPr id="5" name="Content Placeholder 2">
            <a:extLst>
              <a:ext uri="{FF2B5EF4-FFF2-40B4-BE49-F238E27FC236}">
                <a16:creationId xmlns:a16="http://schemas.microsoft.com/office/drawing/2014/main" id="{38D8A6B2-9C42-4E8A-997F-450802FB31BB}"/>
              </a:ext>
            </a:extLst>
          </p:cNvPr>
          <p:cNvGraphicFramePr>
            <a:graphicFrameLocks noGrp="1"/>
          </p:cNvGraphicFramePr>
          <p:nvPr>
            <p:ph idx="1"/>
            <p:extLst>
              <p:ext uri="{D42A27DB-BD31-4B8C-83A1-F6EECF244321}">
                <p14:modId xmlns:p14="http://schemas.microsoft.com/office/powerpoint/2010/main" val="131017953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 y="857250"/>
            <a:ext cx="9144000" cy="5143500"/>
          </a:xfrm>
          <a:prstGeom prst="rect">
            <a:avLst/>
          </a:prstGeom>
          <a:solidFill>
            <a:srgbClr val="297B94"/>
          </a:solidFill>
          <a:ln>
            <a:noFill/>
          </a:ln>
        </p:spPr>
        <p:style>
          <a:lnRef idx="1">
            <a:schemeClr val="accent1"/>
          </a:lnRef>
          <a:fillRef idx="3">
            <a:schemeClr val="accent1"/>
          </a:fillRef>
          <a:effectRef idx="2">
            <a:schemeClr val="accent1"/>
          </a:effectRef>
          <a:fontRef idx="minor">
            <a:schemeClr val="lt1"/>
          </a:fontRef>
        </p:style>
        <p:txBody>
          <a:bodyPr lIns="81091" tIns="40548" rIns="81091" bIns="40548" rtlCol="0" anchor="ctr"/>
          <a:lstStyle/>
          <a:p>
            <a:pPr algn="ctr" defTabSz="405513"/>
            <a:endParaRPr lang="en-US" sz="1625" dirty="0">
              <a:solidFill>
                <a:prstClr val="white"/>
              </a:solidFill>
            </a:endParaRPr>
          </a:p>
        </p:txBody>
      </p:sp>
      <p:pic>
        <p:nvPicPr>
          <p:cNvPr id="5" name="Picture 4" descr="Leaf Border.jpg"/>
          <p:cNvPicPr>
            <a:picLocks noChangeAspect="1"/>
          </p:cNvPicPr>
          <p:nvPr/>
        </p:nvPicPr>
        <p:blipFill>
          <a:blip r:embed="rId2">
            <a:alphaModFix amt="15000"/>
            <a:extLst>
              <a:ext uri="{28A0092B-C50C-407E-A947-70E740481C1C}">
                <a14:useLocalDpi xmlns:a14="http://schemas.microsoft.com/office/drawing/2010/main" val="0"/>
              </a:ext>
            </a:extLst>
          </a:blip>
          <a:stretch>
            <a:fillRect/>
          </a:stretch>
        </p:blipFill>
        <p:spPr>
          <a:xfrm>
            <a:off x="2" y="857250"/>
            <a:ext cx="9178014" cy="5143500"/>
          </a:xfrm>
          <a:prstGeom prst="rect">
            <a:avLst/>
          </a:prstGeom>
          <a:solidFill>
            <a:srgbClr val="297B94"/>
          </a:solidFill>
        </p:spPr>
      </p:pic>
      <p:sp>
        <p:nvSpPr>
          <p:cNvPr id="2" name="Slide Number Placeholder 1"/>
          <p:cNvSpPr>
            <a:spLocks noGrp="1"/>
          </p:cNvSpPr>
          <p:nvPr>
            <p:ph type="sldNum" sz="quarter" idx="12"/>
          </p:nvPr>
        </p:nvSpPr>
        <p:spPr/>
        <p:txBody>
          <a:bodyPr/>
          <a:lstStyle/>
          <a:p>
            <a:fld id="{BC0D3C7E-F074-B94B-8B39-280A5BEC134D}" type="slidenum">
              <a:rPr lang="en-US" smtClean="0">
                <a:solidFill>
                  <a:prstClr val="black">
                    <a:tint val="75000"/>
                  </a:prstClr>
                </a:solidFill>
              </a:rPr>
              <a:pPr/>
              <a:t>34</a:t>
            </a:fld>
            <a:endParaRPr lang="en-US" dirty="0">
              <a:solidFill>
                <a:prstClr val="black">
                  <a:tint val="75000"/>
                </a:prstClr>
              </a:solidFill>
            </a:endParaRPr>
          </a:p>
        </p:txBody>
      </p:sp>
      <p:pic>
        <p:nvPicPr>
          <p:cNvPr id="8195" name="Picture 3" descr="V:\Pictures\RMV Hero images\Hallway project\Esencia\The Canyon Hous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501" y="1809750"/>
            <a:ext cx="8096249" cy="40005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369465" y="1258490"/>
            <a:ext cx="8439088" cy="1102519"/>
          </a:xfrm>
          <a:prstGeom prst="rect">
            <a:avLst/>
          </a:prstGeom>
        </p:spPr>
        <p:txBody>
          <a:bodyPr vert="horz" lIns="81091" tIns="40548" rIns="81091" bIns="40548"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6313" spc="-268" dirty="0">
                <a:solidFill>
                  <a:prstClr val="white"/>
                </a:solidFill>
                <a:latin typeface="+mn-lt"/>
                <a:cs typeface="Archer Book"/>
              </a:rPr>
              <a:t>Rancho Mission Viejo</a:t>
            </a:r>
          </a:p>
          <a:p>
            <a:r>
              <a:rPr lang="en-US" sz="6313" spc="-268" dirty="0">
                <a:solidFill>
                  <a:prstClr val="white"/>
                </a:solidFill>
                <a:latin typeface="+mn-lt"/>
                <a:cs typeface="Archer Book"/>
              </a:rPr>
              <a:t>The “Ranch Plan” </a:t>
            </a:r>
          </a:p>
        </p:txBody>
      </p:sp>
    </p:spTree>
    <p:extLst>
      <p:ext uri="{BB962C8B-B14F-4D97-AF65-F5344CB8AC3E}">
        <p14:creationId xmlns:p14="http://schemas.microsoft.com/office/powerpoint/2010/main" val="5368771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1"/>
          </a:xfrm>
          <a:prstGeom prst="rect">
            <a:avLst/>
          </a:prstGeom>
        </p:spPr>
      </p:pic>
    </p:spTree>
    <p:extLst>
      <p:ext uri="{BB962C8B-B14F-4D97-AF65-F5344CB8AC3E}">
        <p14:creationId xmlns:p14="http://schemas.microsoft.com/office/powerpoint/2010/main" val="5260458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91625" cy="5170289"/>
          </a:xfrm>
          <a:prstGeom prst="rect">
            <a:avLst/>
          </a:prstGeom>
        </p:spPr>
      </p:pic>
    </p:spTree>
    <p:extLst>
      <p:ext uri="{BB962C8B-B14F-4D97-AF65-F5344CB8AC3E}">
        <p14:creationId xmlns:p14="http://schemas.microsoft.com/office/powerpoint/2010/main" val="29081382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91" y="864577"/>
            <a:ext cx="9133009" cy="5137318"/>
          </a:xfrm>
          <a:prstGeom prst="rect">
            <a:avLst/>
          </a:prstGeom>
        </p:spPr>
      </p:pic>
    </p:spTree>
    <p:extLst>
      <p:ext uri="{BB962C8B-B14F-4D97-AF65-F5344CB8AC3E}">
        <p14:creationId xmlns:p14="http://schemas.microsoft.com/office/powerpoint/2010/main" val="1752037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089922"/>
          </a:xfrm>
          <a:prstGeom prst="rect">
            <a:avLst/>
          </a:prstGeom>
        </p:spPr>
      </p:pic>
    </p:spTree>
    <p:extLst>
      <p:ext uri="{BB962C8B-B14F-4D97-AF65-F5344CB8AC3E}">
        <p14:creationId xmlns:p14="http://schemas.microsoft.com/office/powerpoint/2010/main" val="13308169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91625" cy="5170289"/>
          </a:xfrm>
          <a:prstGeom prst="rect">
            <a:avLst/>
          </a:prstGeom>
        </p:spPr>
      </p:pic>
    </p:spTree>
    <p:extLst>
      <p:ext uri="{BB962C8B-B14F-4D97-AF65-F5344CB8AC3E}">
        <p14:creationId xmlns:p14="http://schemas.microsoft.com/office/powerpoint/2010/main" val="4327835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31" y="809625"/>
            <a:ext cx="9144000" cy="5191125"/>
          </a:xfrm>
          <a:prstGeom prst="rect">
            <a:avLst/>
          </a:prstGeom>
        </p:spPr>
      </p:pic>
    </p:spTree>
    <p:extLst>
      <p:ext uri="{BB962C8B-B14F-4D97-AF65-F5344CB8AC3E}">
        <p14:creationId xmlns:p14="http://schemas.microsoft.com/office/powerpoint/2010/main" val="24662817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38200"/>
            <a:ext cx="9144000" cy="5143500"/>
          </a:xfrm>
          <a:prstGeom prst="rect">
            <a:avLst/>
          </a:prstGeom>
        </p:spPr>
      </p:pic>
    </p:spTree>
    <p:extLst>
      <p:ext uri="{BB962C8B-B14F-4D97-AF65-F5344CB8AC3E}">
        <p14:creationId xmlns:p14="http://schemas.microsoft.com/office/powerpoint/2010/main" val="8652390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Tree>
    <p:extLst>
      <p:ext uri="{BB962C8B-B14F-4D97-AF65-F5344CB8AC3E}">
        <p14:creationId xmlns:p14="http://schemas.microsoft.com/office/powerpoint/2010/main" val="6402882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44448" y="681037"/>
            <a:ext cx="8229601" cy="857250"/>
          </a:xfrm>
        </p:spPr>
        <p:txBody>
          <a:bodyPr>
            <a:noAutofit/>
          </a:bodyPr>
          <a:lstStyle/>
          <a:p>
            <a:pPr>
              <a:lnSpc>
                <a:spcPct val="90000"/>
              </a:lnSpc>
              <a:spcAft>
                <a:spcPts val="600"/>
              </a:spcAft>
            </a:pPr>
            <a:r>
              <a:rPr lang="en-US" sz="2800" b="1" dirty="0">
                <a:solidFill>
                  <a:srgbClr val="78A22F"/>
                </a:solidFill>
                <a:latin typeface="Helvetica Neue" panose="02000503000000020004" pitchFamily="2" charset="0"/>
              </a:rPr>
              <a:t>The “Ranch Plan” Planned Community</a:t>
            </a:r>
            <a:br>
              <a:rPr lang="en-US" sz="2400" dirty="0">
                <a:latin typeface="+mn-lt"/>
              </a:rPr>
            </a:br>
            <a:r>
              <a:rPr lang="en-US" sz="2400" b="1" dirty="0">
                <a:latin typeface="Arial" panose="020B0604020202020204" pitchFamily="34" charset="0"/>
                <a:cs typeface="Arial" panose="020B0604020202020204" pitchFamily="34" charset="0"/>
              </a:rPr>
              <a:t>2004 GPA, Zone Change, DA, EIR &amp; Settlements          </a:t>
            </a:r>
            <a:br>
              <a:rPr lang="en-US" sz="2400" b="1"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14,000 DU, 5.2 million SF</a:t>
            </a:r>
            <a:br>
              <a:rPr lang="en-US" sz="2000" dirty="0">
                <a:latin typeface="Arial" panose="020B0604020202020204" pitchFamily="34" charset="0"/>
                <a:cs typeface="Arial" panose="020B0604020202020204" pitchFamily="34" charset="0"/>
              </a:rPr>
            </a:br>
            <a:endParaRPr lang="en-US" sz="2000" dirty="0">
              <a:solidFill>
                <a:srgbClr val="297B94"/>
              </a:solidFill>
              <a:latin typeface="+mn-lt"/>
            </a:endParaRPr>
          </a:p>
        </p:txBody>
      </p:sp>
      <p:sp>
        <p:nvSpPr>
          <p:cNvPr id="35843" name="Content Placeholder 1"/>
          <p:cNvSpPr>
            <a:spLocks noGrp="1"/>
          </p:cNvSpPr>
          <p:nvPr>
            <p:ph idx="1"/>
          </p:nvPr>
        </p:nvSpPr>
        <p:spPr/>
        <p:txBody>
          <a:bodyPr/>
          <a:lstStyle/>
          <a:p>
            <a:endParaRPr lang="en-US" dirty="0"/>
          </a:p>
        </p:txBody>
      </p:sp>
      <p:pic>
        <p:nvPicPr>
          <p:cNvPr id="35844" name="Picture 3" descr="vicinity map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 y="1753791"/>
            <a:ext cx="4772025" cy="4246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RMV_logo_horz.jpg"/>
          <p:cNvPicPr>
            <a:picLocks noChangeAspect="1"/>
          </p:cNvPicPr>
          <p:nvPr/>
        </p:nvPicPr>
        <p:blipFill rotWithShape="1">
          <a:blip r:embed="rId4" cstate="print">
            <a:extLst>
              <a:ext uri="{28A0092B-C50C-407E-A947-70E740481C1C}">
                <a14:useLocalDpi xmlns:a14="http://schemas.microsoft.com/office/drawing/2010/main" val="0"/>
              </a:ext>
            </a:extLst>
          </a:blip>
          <a:srcRect l="38549" r="41667" b="34748"/>
          <a:stretch/>
        </p:blipFill>
        <p:spPr>
          <a:xfrm>
            <a:off x="8574049" y="5644990"/>
            <a:ext cx="317190" cy="215763"/>
          </a:xfrm>
          <a:prstGeom prst="rect">
            <a:avLst/>
          </a:prstGeom>
        </p:spPr>
      </p:pic>
      <p:pic>
        <p:nvPicPr>
          <p:cNvPr id="1026" name="Picture 2" descr="\\rmv-vh02-fp\marketing$\Pictures\Aerial maps\Updated Aerial 3.23.15 crop 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72036" y="1753791"/>
            <a:ext cx="4382684" cy="424695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24126" y="2428898"/>
            <a:ext cx="1000125" cy="249697"/>
          </a:xfrm>
          <a:prstGeom prst="rect">
            <a:avLst/>
          </a:prstGeom>
          <a:noFill/>
        </p:spPr>
        <p:txBody>
          <a:bodyPr wrap="square" lIns="56829" tIns="28391" rIns="56829" bIns="28391" rtlCol="0">
            <a:spAutoFit/>
          </a:bodyPr>
          <a:lstStyle/>
          <a:p>
            <a:pPr algn="ctr"/>
            <a:r>
              <a:rPr lang="en-US" sz="625" b="1" dirty="0">
                <a:latin typeface="Arial Black" panose="020B0A04020102020204" pitchFamily="34" charset="0"/>
                <a:cs typeface="Arial" panose="020B0604020202020204" pitchFamily="34" charset="0"/>
              </a:rPr>
              <a:t>Rancho Santa Margarita</a:t>
            </a:r>
          </a:p>
        </p:txBody>
      </p:sp>
    </p:spTree>
    <p:extLst>
      <p:ext uri="{BB962C8B-B14F-4D97-AF65-F5344CB8AC3E}">
        <p14:creationId xmlns:p14="http://schemas.microsoft.com/office/powerpoint/2010/main" val="15187957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reserve at rancho mission viejo">
            <a:extLst>
              <a:ext uri="{FF2B5EF4-FFF2-40B4-BE49-F238E27FC236}">
                <a16:creationId xmlns:a16="http://schemas.microsoft.com/office/drawing/2014/main" id="{3C730A6C-8546-4C76-8DF9-BD234F4418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4000"/>
          <a:stretch/>
        </p:blipFill>
        <p:spPr bwMode="auto">
          <a:xfrm>
            <a:off x="1143015" y="826084"/>
            <a:ext cx="6857985" cy="514349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1755E89-FA9D-4D59-8F92-A2B16A9F78F0}"/>
              </a:ext>
            </a:extLst>
          </p:cNvPr>
          <p:cNvSpPr/>
          <p:nvPr/>
        </p:nvSpPr>
        <p:spPr>
          <a:xfrm>
            <a:off x="1330044" y="5231822"/>
            <a:ext cx="6483912" cy="553998"/>
          </a:xfrm>
          <a:prstGeom prst="rect">
            <a:avLst/>
          </a:prstGeom>
        </p:spPr>
        <p:txBody>
          <a:bodyPr wrap="square">
            <a:spAutoFit/>
          </a:bodyPr>
          <a:lstStyle/>
          <a:p>
            <a:pPr algn="ctr"/>
            <a:r>
              <a:rPr lang="en-US" sz="3000" b="1" i="1" spc="-225" dirty="0">
                <a:solidFill>
                  <a:srgbClr val="A5AF21"/>
                </a:solidFill>
                <a:latin typeface="Arial" panose="020B0604020202020204" pitchFamily="34" charset="0"/>
                <a:cs typeface="Arial" panose="020B0604020202020204" pitchFamily="34" charset="0"/>
              </a:rPr>
              <a:t>The Reserve at Rancho Mission Viejo</a:t>
            </a:r>
            <a:endParaRPr lang="en-US"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15618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rgbClr val="78A22F"/>
                </a:solidFill>
                <a:latin typeface="Helvetica Neue" panose="02000503000000020004" pitchFamily="2" charset="0"/>
              </a:rPr>
              <a:t>The “Ranch Plan” Planned Community </a:t>
            </a:r>
            <a:br>
              <a:rPr lang="en-US" sz="2800" b="1" dirty="0">
                <a:solidFill>
                  <a:srgbClr val="78A22F"/>
                </a:solidFill>
                <a:latin typeface="Helvetica Neue" panose="02000503000000020004" pitchFamily="2" charset="0"/>
              </a:rPr>
            </a:br>
            <a:r>
              <a:rPr lang="en-US" dirty="0"/>
              <a:t>What has changed since Ladera Ranch?</a:t>
            </a:r>
          </a:p>
        </p:txBody>
      </p:sp>
      <p:graphicFrame>
        <p:nvGraphicFramePr>
          <p:cNvPr id="5" name="Content Placeholder 2">
            <a:extLst>
              <a:ext uri="{FF2B5EF4-FFF2-40B4-BE49-F238E27FC236}">
                <a16:creationId xmlns:a16="http://schemas.microsoft.com/office/drawing/2014/main" id="{0C07AF5E-22B3-4DEA-B6AD-96BF64EBA303}"/>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65926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normAutofit/>
          </a:bodyPr>
          <a:lstStyle/>
          <a:p>
            <a:pPr algn="ctr">
              <a:buClr>
                <a:schemeClr val="accent2"/>
              </a:buClr>
              <a:buSzPct val="80000"/>
              <a:defRPr/>
            </a:pPr>
            <a:r>
              <a:rPr lang="en-US" altLang="en-US" sz="2400" b="1" dirty="0">
                <a:solidFill>
                  <a:srgbClr val="78A22F"/>
                </a:solidFill>
                <a:latin typeface="Helvetica Neue" panose="02000503000000020004" pitchFamily="2" charset="0"/>
              </a:rPr>
              <a:t>Why IS RMV Development agreement so important?</a:t>
            </a:r>
          </a:p>
        </p:txBody>
      </p:sp>
      <p:graphicFrame>
        <p:nvGraphicFramePr>
          <p:cNvPr id="121860" name="Rectangle 3">
            <a:extLst>
              <a:ext uri="{FF2B5EF4-FFF2-40B4-BE49-F238E27FC236}">
                <a16:creationId xmlns:a16="http://schemas.microsoft.com/office/drawing/2014/main" id="{0922451F-A091-4140-AB5F-44675B0204FB}"/>
              </a:ext>
            </a:extLst>
          </p:cNvPr>
          <p:cNvGraphicFramePr>
            <a:graphicFrameLocks noGrp="1"/>
          </p:cNvGraphicFramePr>
          <p:nvPr>
            <p:ph idx="1"/>
            <p:extLst>
              <p:ext uri="{D42A27DB-BD31-4B8C-83A1-F6EECF244321}">
                <p14:modId xmlns:p14="http://schemas.microsoft.com/office/powerpoint/2010/main" val="246352210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43723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p:cNvSpPr>
            <a:spLocks noGrp="1" noChangeArrowheads="1"/>
          </p:cNvSpPr>
          <p:nvPr>
            <p:ph type="title"/>
          </p:nvPr>
        </p:nvSpPr>
        <p:spPr>
          <a:xfrm>
            <a:off x="515125" y="1153572"/>
            <a:ext cx="2400300" cy="4461163"/>
          </a:xfrm>
        </p:spPr>
        <p:txBody>
          <a:bodyPr>
            <a:normAutofit/>
          </a:bodyPr>
          <a:lstStyle/>
          <a:p>
            <a:pPr>
              <a:defRPr/>
            </a:pPr>
            <a:r>
              <a:rPr lang="en-US" altLang="en-US" sz="2600" b="1" dirty="0">
                <a:solidFill>
                  <a:srgbClr val="FFFFFF"/>
                </a:solidFill>
                <a:latin typeface="Arial" pitchFamily="34" charset="0"/>
              </a:rPr>
              <a:t>Development Agreement </a:t>
            </a:r>
            <a:br>
              <a:rPr lang="en-US" altLang="en-US" sz="2600" b="1" dirty="0">
                <a:solidFill>
                  <a:srgbClr val="FFFFFF"/>
                </a:solidFill>
                <a:latin typeface="Arial" pitchFamily="34" charset="0"/>
              </a:rPr>
            </a:br>
            <a:br>
              <a:rPr lang="en-US" altLang="en-US" sz="2600" b="1" dirty="0">
                <a:solidFill>
                  <a:srgbClr val="FFFFFF"/>
                </a:solidFill>
                <a:latin typeface="Arial" pitchFamily="34" charset="0"/>
              </a:rPr>
            </a:br>
            <a:r>
              <a:rPr lang="en-US" altLang="en-US" sz="2600" b="1" dirty="0">
                <a:solidFill>
                  <a:srgbClr val="FFFFFF"/>
                </a:solidFill>
                <a:latin typeface="Arial" pitchFamily="34" charset="0"/>
              </a:rPr>
              <a:t>Mutual Benefits &amp; Assurances</a:t>
            </a:r>
            <a:endParaRPr lang="en-US" altLang="en-US" sz="2600" dirty="0">
              <a:solidFill>
                <a:srgbClr val="FFFFFF"/>
              </a:solidFill>
            </a:endParaRPr>
          </a:p>
        </p:txBody>
      </p:sp>
      <p:sp>
        <p:nvSpPr>
          <p:cNvPr id="78" name="Arc 7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53" name="Rectangle 5"/>
          <p:cNvSpPr>
            <a:spLocks noGrp="1" noChangeArrowheads="1"/>
          </p:cNvSpPr>
          <p:nvPr>
            <p:ph idx="1"/>
          </p:nvPr>
        </p:nvSpPr>
        <p:spPr>
          <a:xfrm>
            <a:off x="3335481" y="591344"/>
            <a:ext cx="5179868" cy="5585619"/>
          </a:xfrm>
        </p:spPr>
        <p:txBody>
          <a:bodyPr anchor="ctr">
            <a:normAutofit/>
          </a:bodyPr>
          <a:lstStyle/>
          <a:p>
            <a:pPr marL="0" indent="0" eaLnBrk="1" hangingPunct="1">
              <a:buFont typeface="Wingdings" pitchFamily="2" charset="2"/>
              <a:buNone/>
              <a:defRPr/>
            </a:pPr>
            <a:r>
              <a:rPr lang="en-US" b="1" dirty="0">
                <a:effectLst>
                  <a:outerShdw blurRad="38100" dist="25500" dir="5400000" algn="tl" rotWithShape="0">
                    <a:srgbClr val="000000">
                      <a:satMod val="180000"/>
                      <a:alpha val="75000"/>
                    </a:srgbClr>
                  </a:outerShdw>
                </a:effectLst>
                <a:latin typeface="Arial" pitchFamily="34" charset="0"/>
                <a:ea typeface="+mj-ea"/>
                <a:cs typeface="+mj-cs"/>
              </a:rPr>
              <a:t>Benefits to RMV: </a:t>
            </a:r>
          </a:p>
          <a:p>
            <a:pPr marL="292100" lvl="1" indent="-292100">
              <a:spcBef>
                <a:spcPts val="600"/>
              </a:spcBef>
              <a:spcAft>
                <a:spcPts val="600"/>
              </a:spcAft>
              <a:buClr>
                <a:schemeClr val="accent1"/>
              </a:buClr>
              <a:buSzPct val="70000"/>
              <a:buFont typeface="Wingdings 2"/>
              <a:buChar char=""/>
              <a:defRPr/>
            </a:pPr>
            <a:r>
              <a:rPr lang="en-US" dirty="0">
                <a:latin typeface="Arial" panose="020B0604020202020204" pitchFamily="34" charset="0"/>
                <a:cs typeface="Arial" panose="020B0604020202020204" pitchFamily="34" charset="0"/>
              </a:rPr>
              <a:t>Certainty in the development approval process to avoid the waste of resources and the escalation in the cost of housing and other development</a:t>
            </a:r>
          </a:p>
          <a:p>
            <a:pPr marL="292100" lvl="1" indent="-292100">
              <a:spcBef>
                <a:spcPts val="600"/>
              </a:spcBef>
              <a:spcAft>
                <a:spcPts val="600"/>
              </a:spcAft>
              <a:buClr>
                <a:schemeClr val="accent1"/>
              </a:buClr>
              <a:buSzPct val="70000"/>
              <a:buFont typeface="Wingdings 2"/>
              <a:buChar char=""/>
              <a:defRPr/>
            </a:pPr>
            <a:r>
              <a:rPr lang="en-US" dirty="0">
                <a:latin typeface="Arial" panose="020B0604020202020204" pitchFamily="34" charset="0"/>
                <a:cs typeface="Arial" panose="020B0604020202020204" pitchFamily="34" charset="0"/>
              </a:rPr>
              <a:t>Continuation of policies, rules and regulations at time of approval</a:t>
            </a:r>
          </a:p>
          <a:p>
            <a:pPr marL="292100" lvl="1" indent="-292100">
              <a:spcBef>
                <a:spcPts val="600"/>
              </a:spcBef>
              <a:spcAft>
                <a:spcPts val="600"/>
              </a:spcAft>
              <a:buClr>
                <a:schemeClr val="accent1"/>
              </a:buClr>
              <a:buSzPct val="70000"/>
              <a:buFont typeface="Wingdings 2"/>
              <a:buChar char=""/>
              <a:defRPr/>
            </a:pPr>
            <a:r>
              <a:rPr lang="en-US" dirty="0">
                <a:latin typeface="Arial" panose="020B0604020202020204" pitchFamily="34" charset="0"/>
                <a:cs typeface="Arial" panose="020B0604020202020204" pitchFamily="34" charset="0"/>
              </a:rPr>
              <a:t>Reduce the economic costs of development </a:t>
            </a:r>
          </a:p>
          <a:p>
            <a:pPr marL="0" lvl="1" indent="0">
              <a:spcBef>
                <a:spcPts val="600"/>
              </a:spcBef>
              <a:spcAft>
                <a:spcPts val="600"/>
              </a:spcAft>
              <a:buClr>
                <a:schemeClr val="accent1"/>
              </a:buClr>
              <a:buSzPct val="70000"/>
              <a:buNone/>
              <a:defRPr/>
            </a:pPr>
            <a:r>
              <a:rPr lang="en-US" b="1" dirty="0">
                <a:latin typeface="Arial" panose="020B0604020202020204" pitchFamily="34" charset="0"/>
                <a:cs typeface="Arial" panose="020B0604020202020204" pitchFamily="34" charset="0"/>
              </a:rPr>
              <a:t>Public Benefits above and beyond a direct nexus to project impacts: </a:t>
            </a:r>
          </a:p>
          <a:p>
            <a:pPr marL="292100" lvl="1" indent="-292100">
              <a:spcBef>
                <a:spcPts val="600"/>
              </a:spcBef>
              <a:spcAft>
                <a:spcPts val="600"/>
              </a:spcAft>
              <a:buClr>
                <a:schemeClr val="accent1"/>
              </a:buClr>
              <a:buSzPct val="70000"/>
              <a:buFont typeface="Wingdings 2"/>
              <a:buChar char=""/>
              <a:defRPr/>
            </a:pPr>
            <a:r>
              <a:rPr lang="en-US" dirty="0">
                <a:latin typeface="Arial" panose="020B0604020202020204" pitchFamily="34" charset="0"/>
                <a:cs typeface="Arial" panose="020B0604020202020204" pitchFamily="34" charset="0"/>
              </a:rPr>
              <a:t>Approximately $145 million in regional transportation improvements (SCRIP) </a:t>
            </a:r>
          </a:p>
          <a:p>
            <a:pPr marL="292100" lvl="1" indent="-292100">
              <a:spcBef>
                <a:spcPts val="600"/>
              </a:spcBef>
              <a:spcAft>
                <a:spcPts val="600"/>
              </a:spcAft>
              <a:buClr>
                <a:schemeClr val="accent1"/>
              </a:buClr>
              <a:buSzPct val="70000"/>
              <a:buFont typeface="Wingdings 2"/>
              <a:buChar char=""/>
              <a:defRPr/>
            </a:pPr>
            <a:r>
              <a:rPr lang="en-US" dirty="0">
                <a:latin typeface="Arial" panose="020B0604020202020204" pitchFamily="34" charset="0"/>
                <a:cs typeface="Arial" panose="020B0604020202020204" pitchFamily="34" charset="0"/>
              </a:rPr>
              <a:t>Provision of 60 acres for affordable housing </a:t>
            </a:r>
          </a:p>
          <a:p>
            <a:pPr marL="292100" lvl="1" indent="-292100">
              <a:spcBef>
                <a:spcPts val="600"/>
              </a:spcBef>
              <a:spcAft>
                <a:spcPts val="600"/>
              </a:spcAft>
              <a:buClr>
                <a:schemeClr val="accent1"/>
              </a:buClr>
              <a:buSzPct val="70000"/>
              <a:buFont typeface="Wingdings 2"/>
              <a:buChar char=""/>
              <a:defRPr/>
            </a:pPr>
            <a:r>
              <a:rPr lang="en-US" dirty="0">
                <a:latin typeface="Arial" panose="020B0604020202020204" pitchFamily="34" charset="0"/>
                <a:cs typeface="Arial" panose="020B0604020202020204" pitchFamily="34" charset="0"/>
              </a:rPr>
              <a:t>Dedication of trails connecting to Ladera Ranch, Wagon Wheel Reg. Park</a:t>
            </a:r>
          </a:p>
        </p:txBody>
      </p:sp>
    </p:spTree>
    <p:extLst>
      <p:ext uri="{BB962C8B-B14F-4D97-AF65-F5344CB8AC3E}">
        <p14:creationId xmlns:p14="http://schemas.microsoft.com/office/powerpoint/2010/main" val="14279745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chor="ctr">
            <a:normAutofit/>
          </a:bodyPr>
          <a:lstStyle/>
          <a:p>
            <a:pPr algn="ctr"/>
            <a:r>
              <a:rPr lang="en-US" sz="2800" b="1" dirty="0">
                <a:solidFill>
                  <a:srgbClr val="78A22F"/>
                </a:solidFill>
                <a:latin typeface="Helvetica Neue" panose="02000503000000020004" pitchFamily="2" charset="0"/>
              </a:rPr>
              <a:t>Ranch Plan Planning Process</a:t>
            </a:r>
          </a:p>
        </p:txBody>
      </p:sp>
      <p:pic>
        <p:nvPicPr>
          <p:cNvPr id="31749" name="Picture 5"/>
          <p:cNvPicPr>
            <a:picLocks noChangeAspect="1" noChangeArrowheads="1"/>
          </p:cNvPicPr>
          <p:nvPr/>
        </p:nvPicPr>
        <p:blipFill>
          <a:blip r:embed="rId3"/>
          <a:srcRect/>
          <a:stretch>
            <a:fillRect/>
          </a:stretch>
        </p:blipFill>
        <p:spPr bwMode="auto">
          <a:xfrm>
            <a:off x="685800" y="1752600"/>
            <a:ext cx="7823200" cy="4862513"/>
          </a:xfrm>
          <a:prstGeom prst="rect">
            <a:avLst/>
          </a:prstGeom>
          <a:noFill/>
          <a:ln w="9525">
            <a:noFill/>
            <a:miter lim="800000"/>
            <a:headEnd/>
            <a:tailEnd/>
          </a:ln>
          <a:effectLst/>
        </p:spPr>
      </p:pic>
    </p:spTree>
    <p:extLst>
      <p:ext uri="{BB962C8B-B14F-4D97-AF65-F5344CB8AC3E}">
        <p14:creationId xmlns:p14="http://schemas.microsoft.com/office/powerpoint/2010/main" val="17225213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nchor="ctr">
            <a:normAutofit/>
          </a:bodyPr>
          <a:lstStyle/>
          <a:p>
            <a:pPr algn="ctr"/>
            <a:r>
              <a:rPr lang="en-US" sz="2800" b="1" dirty="0">
                <a:solidFill>
                  <a:srgbClr val="78A22F"/>
                </a:solidFill>
                <a:latin typeface="Helvetica Neue" panose="02000503000000020004" pitchFamily="2" charset="0"/>
              </a:rPr>
              <a:t>Ranch Plan Planning Process</a:t>
            </a:r>
          </a:p>
        </p:txBody>
      </p:sp>
      <p:pic>
        <p:nvPicPr>
          <p:cNvPr id="125958" name="Picture 6"/>
          <p:cNvPicPr>
            <a:picLocks noChangeAspect="1" noChangeArrowheads="1"/>
          </p:cNvPicPr>
          <p:nvPr/>
        </p:nvPicPr>
        <p:blipFill>
          <a:blip r:embed="rId3"/>
          <a:srcRect/>
          <a:stretch>
            <a:fillRect/>
          </a:stretch>
        </p:blipFill>
        <p:spPr bwMode="auto">
          <a:xfrm>
            <a:off x="762000" y="2209800"/>
            <a:ext cx="8153400" cy="2582863"/>
          </a:xfrm>
          <a:prstGeom prst="rect">
            <a:avLst/>
          </a:prstGeom>
          <a:noFill/>
          <a:ln w="12700">
            <a:solidFill>
              <a:srgbClr val="FFFFFF"/>
            </a:solidFill>
            <a:miter lim="800000"/>
            <a:headEnd/>
            <a:tailEnd/>
          </a:ln>
          <a:effectLst/>
        </p:spPr>
      </p:pic>
      <p:sp>
        <p:nvSpPr>
          <p:cNvPr id="125959" name="Line 7"/>
          <p:cNvSpPr>
            <a:spLocks noChangeShapeType="1"/>
          </p:cNvSpPr>
          <p:nvPr/>
        </p:nvSpPr>
        <p:spPr bwMode="auto">
          <a:xfrm>
            <a:off x="2438400" y="4648200"/>
            <a:ext cx="990600" cy="0"/>
          </a:xfrm>
          <a:prstGeom prst="line">
            <a:avLst/>
          </a:prstGeom>
          <a:noFill/>
          <a:ln w="57150">
            <a:solidFill>
              <a:srgbClr val="FFFFFF"/>
            </a:solidFill>
            <a:round/>
            <a:headEnd/>
            <a:tailEnd/>
          </a:ln>
          <a:effectLst/>
        </p:spPr>
        <p:txBody>
          <a:bodyPr wrap="none" anchor="ctr">
            <a:prstTxWarp prst="textNoShape">
              <a:avLst/>
            </a:prstTxWarp>
          </a:bodyPr>
          <a:lstStyle/>
          <a:p>
            <a:endParaRPr lang="en-US"/>
          </a:p>
        </p:txBody>
      </p:sp>
    </p:spTree>
    <p:extLst>
      <p:ext uri="{BB962C8B-B14F-4D97-AF65-F5344CB8AC3E}">
        <p14:creationId xmlns:p14="http://schemas.microsoft.com/office/powerpoint/2010/main" val="6439317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70464"/>
            <a:ext cx="8229600" cy="857250"/>
          </a:xfrm>
        </p:spPr>
        <p:txBody>
          <a:bodyPr>
            <a:normAutofit/>
          </a:bodyPr>
          <a:lstStyle/>
          <a:p>
            <a:pPr algn="ctr"/>
            <a:r>
              <a:rPr lang="en-US" sz="2800" b="1" dirty="0">
                <a:solidFill>
                  <a:srgbClr val="78A22F"/>
                </a:solidFill>
                <a:latin typeface="Helvetica Neue" panose="02000503000000020004" pitchFamily="2" charset="0"/>
              </a:rPr>
              <a:t>RMV Infrastructure Summary &amp; Highlights</a:t>
            </a:r>
          </a:p>
        </p:txBody>
      </p:sp>
      <p:sp>
        <p:nvSpPr>
          <p:cNvPr id="4" name="Content Placeholder 3"/>
          <p:cNvSpPr>
            <a:spLocks noGrp="1"/>
          </p:cNvSpPr>
          <p:nvPr>
            <p:ph idx="1"/>
          </p:nvPr>
        </p:nvSpPr>
        <p:spPr>
          <a:xfrm>
            <a:off x="650887" y="1227714"/>
            <a:ext cx="3570591" cy="1982427"/>
          </a:xfrm>
        </p:spPr>
        <p:txBody>
          <a:bodyPr>
            <a:normAutofit/>
          </a:bodyPr>
          <a:lstStyle/>
          <a:p>
            <a:pPr>
              <a:spcBef>
                <a:spcPts val="600"/>
              </a:spcBef>
            </a:pPr>
            <a:r>
              <a:rPr lang="en-US" sz="1400" b="1" dirty="0">
                <a:latin typeface="CgNashvilleMd"/>
              </a:rPr>
              <a:t>San Juan Creek Flood Analysis</a:t>
            </a:r>
          </a:p>
          <a:p>
            <a:pPr>
              <a:spcBef>
                <a:spcPts val="600"/>
              </a:spcBef>
            </a:pPr>
            <a:r>
              <a:rPr lang="en-US" sz="1400" b="1" dirty="0">
                <a:latin typeface="CgNashvilleMd"/>
              </a:rPr>
              <a:t>SDG&amp;E Facility Coordination</a:t>
            </a:r>
          </a:p>
          <a:p>
            <a:pPr>
              <a:spcBef>
                <a:spcPts val="600"/>
              </a:spcBef>
            </a:pPr>
            <a:r>
              <a:rPr lang="en-US" sz="1400" b="1" dirty="0">
                <a:latin typeface="CgNashvilleMd"/>
              </a:rPr>
              <a:t>Major Arterial Highways</a:t>
            </a:r>
          </a:p>
          <a:p>
            <a:pPr>
              <a:spcBef>
                <a:spcPts val="600"/>
              </a:spcBef>
            </a:pPr>
            <a:r>
              <a:rPr lang="en-US" sz="1400" b="1" dirty="0">
                <a:latin typeface="CgNashvilleMd"/>
              </a:rPr>
              <a:t>Freeway/</a:t>
            </a:r>
            <a:r>
              <a:rPr lang="en-US" sz="1400" b="1" dirty="0" err="1">
                <a:latin typeface="CgNashvilleMd"/>
              </a:rPr>
              <a:t>Tollway</a:t>
            </a:r>
            <a:r>
              <a:rPr lang="en-US" sz="1400" b="1" dirty="0">
                <a:latin typeface="CgNashvilleMd"/>
              </a:rPr>
              <a:t> Access</a:t>
            </a:r>
          </a:p>
          <a:p>
            <a:pPr>
              <a:spcBef>
                <a:spcPts val="600"/>
              </a:spcBef>
            </a:pPr>
            <a:r>
              <a:rPr lang="en-US" sz="1400" b="1" dirty="0">
                <a:latin typeface="CgNashvilleMd"/>
              </a:rPr>
              <a:t>Pedestrian Access/Recreation</a:t>
            </a:r>
          </a:p>
          <a:p>
            <a:pPr>
              <a:spcBef>
                <a:spcPts val="600"/>
              </a:spcBef>
            </a:pPr>
            <a:r>
              <a:rPr lang="en-US" sz="1400" b="1" dirty="0">
                <a:latin typeface="CgNashvilleMd"/>
              </a:rPr>
              <a:t>Schools</a:t>
            </a:r>
          </a:p>
          <a:p>
            <a:pPr>
              <a:spcBef>
                <a:spcPts val="600"/>
              </a:spcBef>
            </a:pPr>
            <a:r>
              <a:rPr lang="en-US" sz="1400" b="1" dirty="0">
                <a:latin typeface="CgNashvilleMd"/>
              </a:rPr>
              <a:t>SMWD Facilities </a:t>
            </a:r>
          </a:p>
        </p:txBody>
      </p:sp>
      <p:sp>
        <p:nvSpPr>
          <p:cNvPr id="5" name="Rectangle 4"/>
          <p:cNvSpPr/>
          <p:nvPr/>
        </p:nvSpPr>
        <p:spPr>
          <a:xfrm>
            <a:off x="353907" y="2242520"/>
            <a:ext cx="5148470" cy="258532"/>
          </a:xfrm>
          <a:prstGeom prst="rect">
            <a:avLst/>
          </a:prstGeom>
        </p:spPr>
        <p:txBody>
          <a:bodyPr wrap="square">
            <a:spAutoFit/>
          </a:bodyPr>
          <a:lstStyle/>
          <a:p>
            <a:pPr>
              <a:lnSpc>
                <a:spcPct val="90000"/>
              </a:lnSpc>
              <a:spcBef>
                <a:spcPct val="20000"/>
              </a:spcBef>
            </a:pPr>
            <a:endParaRPr lang="en-US" sz="1200" dirty="0">
              <a:solidFill>
                <a:schemeClr val="accent4"/>
              </a:solidFill>
              <a:latin typeface="CgNashvilleMd"/>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803" y="3091602"/>
            <a:ext cx="4128825" cy="3100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extLst>
              <a:ext uri="{FF2B5EF4-FFF2-40B4-BE49-F238E27FC236}">
                <a16:creationId xmlns:a16="http://schemas.microsoft.com/office/drawing/2014/main" id="{1EF2582B-4D23-928C-49B2-184410D6E7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9053" y="1429802"/>
            <a:ext cx="3538331" cy="2173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a:extLst>
              <a:ext uri="{FF2B5EF4-FFF2-40B4-BE49-F238E27FC236}">
                <a16:creationId xmlns:a16="http://schemas.microsoft.com/office/drawing/2014/main" id="{42603982-59CC-6FDE-06BD-08447A89235D}"/>
              </a:ext>
            </a:extLst>
          </p:cNvPr>
          <p:cNvSpPr txBox="1"/>
          <p:nvPr/>
        </p:nvSpPr>
        <p:spPr>
          <a:xfrm>
            <a:off x="4929544" y="3603765"/>
            <a:ext cx="3816626" cy="461665"/>
          </a:xfrm>
          <a:prstGeom prst="rect">
            <a:avLst/>
          </a:prstGeom>
          <a:noFill/>
        </p:spPr>
        <p:txBody>
          <a:bodyPr wrap="square" rtlCol="0">
            <a:spAutoFit/>
          </a:bodyPr>
          <a:lstStyle/>
          <a:p>
            <a:pPr algn="ctr"/>
            <a:r>
              <a:rPr lang="en-US" sz="1200" dirty="0">
                <a:solidFill>
                  <a:schemeClr val="accent2"/>
                </a:solidFill>
                <a:latin typeface="CgNashvilleMd"/>
              </a:rPr>
              <a:t>California Live Oak tree preservation</a:t>
            </a:r>
          </a:p>
          <a:p>
            <a:pPr algn="ctr"/>
            <a:r>
              <a:rPr lang="en-US" sz="1200" dirty="0">
                <a:solidFill>
                  <a:schemeClr val="accent2"/>
                </a:solidFill>
                <a:latin typeface="CgNashvilleMd"/>
              </a:rPr>
              <a:t>130 tons and over 120 years old</a:t>
            </a:r>
          </a:p>
        </p:txBody>
      </p:sp>
      <p:pic>
        <p:nvPicPr>
          <p:cNvPr id="10" name="Picture 4">
            <a:extLst>
              <a:ext uri="{FF2B5EF4-FFF2-40B4-BE49-F238E27FC236}">
                <a16:creationId xmlns:a16="http://schemas.microsoft.com/office/drawing/2014/main" id="{318004F0-D119-FDB2-A696-CB1B353587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4628" y="4021963"/>
            <a:ext cx="3975653" cy="2201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id="{650977C1-1066-02A3-8E3F-8B4D7826241F}"/>
              </a:ext>
            </a:extLst>
          </p:cNvPr>
          <p:cNvSpPr txBox="1"/>
          <p:nvPr/>
        </p:nvSpPr>
        <p:spPr>
          <a:xfrm>
            <a:off x="4929544" y="6223025"/>
            <a:ext cx="3579177" cy="307777"/>
          </a:xfrm>
          <a:prstGeom prst="rect">
            <a:avLst/>
          </a:prstGeom>
          <a:noFill/>
        </p:spPr>
        <p:txBody>
          <a:bodyPr wrap="square" rtlCol="0">
            <a:spAutoFit/>
          </a:bodyPr>
          <a:lstStyle/>
          <a:p>
            <a:r>
              <a:rPr lang="en-US" sz="1400" dirty="0">
                <a:solidFill>
                  <a:schemeClr val="accent2"/>
                </a:solidFill>
                <a:latin typeface="CgNashvilleMd"/>
              </a:rPr>
              <a:t>          Cow Camp Bridge construction underway</a:t>
            </a:r>
          </a:p>
        </p:txBody>
      </p:sp>
      <p:sp>
        <p:nvSpPr>
          <p:cNvPr id="12" name="TextBox 11">
            <a:extLst>
              <a:ext uri="{FF2B5EF4-FFF2-40B4-BE49-F238E27FC236}">
                <a16:creationId xmlns:a16="http://schemas.microsoft.com/office/drawing/2014/main" id="{EB29B622-8030-DD8E-928F-A1986AF6D735}"/>
              </a:ext>
            </a:extLst>
          </p:cNvPr>
          <p:cNvSpPr txBox="1"/>
          <p:nvPr/>
        </p:nvSpPr>
        <p:spPr>
          <a:xfrm>
            <a:off x="725803" y="6167542"/>
            <a:ext cx="3579177" cy="307777"/>
          </a:xfrm>
          <a:prstGeom prst="rect">
            <a:avLst/>
          </a:prstGeom>
          <a:noFill/>
        </p:spPr>
        <p:txBody>
          <a:bodyPr wrap="square" rtlCol="0">
            <a:spAutoFit/>
          </a:bodyPr>
          <a:lstStyle/>
          <a:p>
            <a:r>
              <a:rPr lang="en-US" sz="1400" dirty="0">
                <a:solidFill>
                  <a:schemeClr val="accent2"/>
                </a:solidFill>
                <a:latin typeface="CgNashvilleMd"/>
              </a:rPr>
              <a:t>Ortega Highway Improvements</a:t>
            </a:r>
          </a:p>
        </p:txBody>
      </p:sp>
    </p:spTree>
    <p:extLst>
      <p:ext uri="{BB962C8B-B14F-4D97-AF65-F5344CB8AC3E}">
        <p14:creationId xmlns:p14="http://schemas.microsoft.com/office/powerpoint/2010/main" val="29592964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nchor="ctr">
            <a:normAutofit/>
          </a:bodyPr>
          <a:lstStyle/>
          <a:p>
            <a:pPr algn="ctr"/>
            <a:r>
              <a:rPr lang="en-US" sz="2500" b="1" dirty="0">
                <a:solidFill>
                  <a:srgbClr val="78A22F"/>
                </a:solidFill>
                <a:latin typeface="Helvetica Neue" panose="02000503000000020004" pitchFamily="2" charset="0"/>
              </a:rPr>
              <a:t>Regulation Compliance Matrix</a:t>
            </a:r>
          </a:p>
        </p:txBody>
      </p:sp>
      <p:pic>
        <p:nvPicPr>
          <p:cNvPr id="120836" name="Picture 4"/>
          <p:cNvPicPr>
            <a:picLocks noChangeAspect="1" noChangeArrowheads="1"/>
          </p:cNvPicPr>
          <p:nvPr/>
        </p:nvPicPr>
        <p:blipFill>
          <a:blip r:embed="rId3"/>
          <a:srcRect/>
          <a:stretch>
            <a:fillRect/>
          </a:stretch>
        </p:blipFill>
        <p:spPr bwMode="auto">
          <a:xfrm>
            <a:off x="685800" y="1752600"/>
            <a:ext cx="7696200" cy="4949825"/>
          </a:xfrm>
          <a:prstGeom prst="rect">
            <a:avLst/>
          </a:prstGeom>
          <a:noFill/>
          <a:ln w="9525">
            <a:noFill/>
            <a:miter lim="800000"/>
            <a:headEnd/>
            <a:tailEnd/>
          </a:ln>
          <a:effectLst/>
        </p:spPr>
      </p:pic>
    </p:spTree>
    <p:extLst>
      <p:ext uri="{BB962C8B-B14F-4D97-AF65-F5344CB8AC3E}">
        <p14:creationId xmlns:p14="http://schemas.microsoft.com/office/powerpoint/2010/main" val="25317423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334" y="1077898"/>
            <a:ext cx="8134184" cy="745435"/>
          </a:xfrm>
        </p:spPr>
        <p:txBody>
          <a:bodyPr>
            <a:normAutofit fontScale="90000"/>
          </a:bodyPr>
          <a:lstStyle/>
          <a:p>
            <a:pPr algn="l"/>
            <a:br>
              <a:rPr lang="en-US" altLang="en-US" sz="1875" b="1" dirty="0">
                <a:solidFill>
                  <a:schemeClr val="accent5">
                    <a:lumMod val="75000"/>
                  </a:schemeClr>
                </a:solidFill>
                <a:latin typeface="Arial" pitchFamily="34" charset="0"/>
              </a:rPr>
            </a:br>
            <a:r>
              <a:rPr lang="en-US" sz="2800" b="1" dirty="0">
                <a:solidFill>
                  <a:srgbClr val="78A22F"/>
                </a:solidFill>
                <a:latin typeface="Helvetica Neue" panose="02000503000000020004" pitchFamily="2" charset="0"/>
              </a:rPr>
              <a:t>Rancho Mission Viejo</a:t>
            </a:r>
            <a:r>
              <a:rPr lang="en-US" sz="2700" b="1" i="1" spc="-225" dirty="0">
                <a:solidFill>
                  <a:srgbClr val="A5AF21"/>
                </a:solidFill>
                <a:latin typeface="Arial" panose="020B0604020202020204" pitchFamily="34" charset="0"/>
                <a:ea typeface="+mn-ea"/>
                <a:cs typeface="Arial" panose="020B0604020202020204" pitchFamily="34" charset="0"/>
              </a:rPr>
              <a:t> </a:t>
            </a:r>
            <a:r>
              <a:rPr lang="en-US" sz="2700" b="1" dirty="0">
                <a:latin typeface="CgNashvilleMd"/>
                <a:ea typeface="+mn-ea"/>
                <a:cs typeface="+mn-cs"/>
              </a:rPr>
              <a:t>Runoff Management Plan (ROMP)</a:t>
            </a:r>
            <a:br>
              <a:rPr lang="en-US" sz="2700" b="1" dirty="0">
                <a:latin typeface="CgNashvilleMd"/>
                <a:ea typeface="+mn-ea"/>
                <a:cs typeface="+mn-cs"/>
              </a:rPr>
            </a:br>
            <a:r>
              <a:rPr lang="en-US" sz="1600" b="1" dirty="0">
                <a:latin typeface="CgNashvilleMd"/>
                <a:ea typeface="+mn-ea"/>
                <a:cs typeface="+mn-cs"/>
              </a:rPr>
              <a:t>Addresses Watershed Stormwater Impacts of Project</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30495" y="1942603"/>
            <a:ext cx="7433507" cy="3877345"/>
          </a:xfrm>
        </p:spPr>
      </p:pic>
    </p:spTree>
    <p:extLst>
      <p:ext uri="{BB962C8B-B14F-4D97-AF65-F5344CB8AC3E}">
        <p14:creationId xmlns:p14="http://schemas.microsoft.com/office/powerpoint/2010/main" val="41896164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685800" y="454024"/>
            <a:ext cx="7772400" cy="457200"/>
          </a:xfrm>
        </p:spPr>
        <p:txBody>
          <a:bodyPr anchor="ctr">
            <a:normAutofit fontScale="90000"/>
          </a:bodyPr>
          <a:lstStyle/>
          <a:p>
            <a:pPr algn="ctr">
              <a:spcAft>
                <a:spcPts val="450"/>
              </a:spcAft>
              <a:defRPr/>
            </a:pPr>
            <a:r>
              <a:rPr lang="en-US" sz="3200" b="1" dirty="0">
                <a:solidFill>
                  <a:srgbClr val="78A22F"/>
                </a:solidFill>
                <a:latin typeface="Helvetica Neue" panose="02000503000000020004" pitchFamily="2" charset="0"/>
              </a:rPr>
              <a:t>Rancho Mission Viejo</a:t>
            </a:r>
            <a:r>
              <a:rPr lang="en-US" sz="3200" b="1" i="1" spc="-225" dirty="0">
                <a:solidFill>
                  <a:srgbClr val="A5AF21"/>
                </a:solidFill>
                <a:latin typeface="Arial" panose="020B0604020202020204" pitchFamily="34" charset="0"/>
                <a:ea typeface="+mn-ea"/>
                <a:cs typeface="Arial" panose="020B0604020202020204" pitchFamily="34" charset="0"/>
              </a:rPr>
              <a:t> </a:t>
            </a:r>
            <a:br>
              <a:rPr lang="en-US" sz="3200" b="1" i="1" spc="-225" dirty="0">
                <a:solidFill>
                  <a:srgbClr val="A5AF21"/>
                </a:solidFill>
                <a:latin typeface="Arial" panose="020B0604020202020204" pitchFamily="34" charset="0"/>
                <a:ea typeface="+mn-ea"/>
                <a:cs typeface="Arial" panose="020B0604020202020204" pitchFamily="34" charset="0"/>
              </a:rPr>
            </a:br>
            <a:r>
              <a:rPr lang="en-US" altLang="en-US" sz="3200" b="1" dirty="0"/>
              <a:t>State &amp; Federal Agency Permits</a:t>
            </a:r>
          </a:p>
        </p:txBody>
      </p:sp>
      <p:sp>
        <p:nvSpPr>
          <p:cNvPr id="2" name="Slide Number Placeholder 1"/>
          <p:cNvSpPr>
            <a:spLocks noGrp="1"/>
          </p:cNvSpPr>
          <p:nvPr>
            <p:ph type="sldNum" sz="quarter" idx="12"/>
          </p:nvPr>
        </p:nvSpPr>
        <p:spPr/>
        <p:txBody>
          <a:bodyPr/>
          <a:lstStyle/>
          <a:p>
            <a:fld id="{446AC1CF-525F-4B08-A1C5-9E4BC58A9F34}" type="slidenum">
              <a:rPr lang="en-US" smtClean="0"/>
              <a:t>53</a:t>
            </a:fld>
            <a:endParaRPr lang="en-US" dirty="0"/>
          </a:p>
        </p:txBody>
      </p:sp>
      <p:sp>
        <p:nvSpPr>
          <p:cNvPr id="4" name="Rectangle 5"/>
          <p:cNvSpPr txBox="1">
            <a:spLocks noChangeArrowheads="1"/>
          </p:cNvSpPr>
          <p:nvPr/>
        </p:nvSpPr>
        <p:spPr>
          <a:xfrm>
            <a:off x="571500" y="1230164"/>
            <a:ext cx="8001000" cy="5491311"/>
          </a:xfrm>
          <a:prstGeom prst="rect">
            <a:avLst/>
          </a:prstGeom>
        </p:spPr>
        <p:txBody>
          <a:bodyPr anchor="ctr">
            <a:normAutofit fontScale="92500" lnSpcReduction="20000"/>
          </a:bodyPr>
          <a:lst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a:lstStyle>
          <a:p>
            <a:pPr lvl="1"/>
            <a:r>
              <a:rPr lang="en-US" sz="2100" b="1" dirty="0">
                <a:solidFill>
                  <a:schemeClr val="accent5">
                    <a:lumMod val="75000"/>
                  </a:schemeClr>
                </a:solidFill>
                <a:effectLst>
                  <a:outerShdw blurRad="38100" dist="25500" dir="5400000" algn="tl" rotWithShape="0">
                    <a:srgbClr val="000000">
                      <a:satMod val="180000"/>
                      <a:alpha val="75000"/>
                    </a:srgbClr>
                  </a:outerShdw>
                </a:effectLst>
                <a:latin typeface="Arial" pitchFamily="34" charset="0"/>
                <a:ea typeface="+mj-ea"/>
                <a:cs typeface="+mj-cs"/>
              </a:rPr>
              <a:t>California Department of Fish and Wildlife </a:t>
            </a:r>
          </a:p>
          <a:p>
            <a:pPr lvl="2"/>
            <a:r>
              <a:rPr lang="en-US" sz="1500" b="1" dirty="0">
                <a:latin typeface="Arial" panose="020B0604020202020204" pitchFamily="34" charset="0"/>
                <a:cs typeface="Arial" panose="020B0604020202020204" pitchFamily="34" charset="0"/>
              </a:rPr>
              <a:t>Ranch Wide Master Streambed and Alteration Agreement (MSAA)</a:t>
            </a:r>
          </a:p>
          <a:p>
            <a:pPr lvl="2"/>
            <a:r>
              <a:rPr lang="en-US" sz="1500" b="1" dirty="0">
                <a:latin typeface="Arial" panose="020B0604020202020204" pitchFamily="34" charset="0"/>
                <a:cs typeface="Arial" panose="020B0604020202020204" pitchFamily="34" charset="0"/>
              </a:rPr>
              <a:t>FEIR 584 for Southern </a:t>
            </a:r>
            <a:r>
              <a:rPr lang="en-US" sz="1500" b="1" dirty="0" err="1">
                <a:latin typeface="Arial" panose="020B0604020202020204" pitchFamily="34" charset="0"/>
                <a:cs typeface="Arial" panose="020B0604020202020204" pitchFamily="34" charset="0"/>
              </a:rPr>
              <a:t>Subregion</a:t>
            </a:r>
            <a:r>
              <a:rPr lang="en-US" sz="1500" b="1" dirty="0">
                <a:latin typeface="Arial" panose="020B0604020202020204" pitchFamily="34" charset="0"/>
                <a:cs typeface="Arial" panose="020B0604020202020204" pitchFamily="34" charset="0"/>
              </a:rPr>
              <a:t> Natural Communities Conservation Plan/Master Streambed Alteration Agreement (Section 1602 of the Fish and Game Code)</a:t>
            </a:r>
          </a:p>
          <a:p>
            <a:pPr lvl="2"/>
            <a:r>
              <a:rPr lang="en-US" sz="1500" b="1" dirty="0">
                <a:latin typeface="Arial" panose="020B0604020202020204" pitchFamily="34" charset="0"/>
                <a:cs typeface="Arial" panose="020B0604020202020204" pitchFamily="34" charset="0"/>
              </a:rPr>
              <a:t>Streambed Alteration Agreements via Sub-notification for PA1, PA2, Cow Camp Road, Los </a:t>
            </a:r>
            <a:r>
              <a:rPr lang="en-US" sz="1500" b="1" dirty="0" err="1">
                <a:latin typeface="Arial" panose="020B0604020202020204" pitchFamily="34" charset="0"/>
                <a:cs typeface="Arial" panose="020B0604020202020204" pitchFamily="34" charset="0"/>
              </a:rPr>
              <a:t>Patrones</a:t>
            </a:r>
            <a:r>
              <a:rPr lang="en-US" sz="1500" b="1" dirty="0">
                <a:latin typeface="Arial" panose="020B0604020202020204" pitchFamily="34" charset="0"/>
                <a:cs typeface="Arial" panose="020B0604020202020204" pitchFamily="34" charset="0"/>
              </a:rPr>
              <a:t> Parkway </a:t>
            </a:r>
          </a:p>
          <a:p>
            <a:pPr lvl="1"/>
            <a:r>
              <a:rPr lang="en-US" sz="2100" b="1" dirty="0">
                <a:solidFill>
                  <a:schemeClr val="accent5">
                    <a:lumMod val="75000"/>
                  </a:schemeClr>
                </a:solidFill>
                <a:effectLst>
                  <a:outerShdw blurRad="38100" dist="25500" dir="5400000" algn="tl" rotWithShape="0">
                    <a:srgbClr val="000000">
                      <a:satMod val="180000"/>
                      <a:alpha val="75000"/>
                    </a:srgbClr>
                  </a:outerShdw>
                </a:effectLst>
                <a:latin typeface="Arial" pitchFamily="34" charset="0"/>
                <a:ea typeface="+mj-ea"/>
                <a:cs typeface="+mj-cs"/>
              </a:rPr>
              <a:t>San Diego Regional Water Quality Control Board</a:t>
            </a:r>
          </a:p>
          <a:p>
            <a:pPr lvl="2"/>
            <a:r>
              <a:rPr lang="en-US" sz="1500" b="1" dirty="0">
                <a:latin typeface="Arial" panose="020B0604020202020204" pitchFamily="34" charset="0"/>
                <a:cs typeface="Arial" panose="020B0604020202020204" pitchFamily="34" charset="0"/>
              </a:rPr>
              <a:t>401 Certification/Waste Discharge Requirements:  PA1, PA2, Cow Camp Road, Los </a:t>
            </a:r>
            <a:r>
              <a:rPr lang="en-US" sz="1500" b="1" dirty="0" err="1">
                <a:latin typeface="Arial" panose="020B0604020202020204" pitchFamily="34" charset="0"/>
                <a:cs typeface="Arial" panose="020B0604020202020204" pitchFamily="34" charset="0"/>
              </a:rPr>
              <a:t>Patrones</a:t>
            </a:r>
            <a:r>
              <a:rPr lang="en-US" sz="1500" b="1" dirty="0">
                <a:latin typeface="Arial" panose="020B0604020202020204" pitchFamily="34" charset="0"/>
                <a:cs typeface="Arial" panose="020B0604020202020204" pitchFamily="34" charset="0"/>
              </a:rPr>
              <a:t> Parkway, and </a:t>
            </a:r>
            <a:r>
              <a:rPr lang="en-US" sz="1500" b="1" dirty="0" err="1">
                <a:latin typeface="Arial" panose="020B0604020202020204" pitchFamily="34" charset="0"/>
                <a:cs typeface="Arial" panose="020B0604020202020204" pitchFamily="34" charset="0"/>
              </a:rPr>
              <a:t>Gibby</a:t>
            </a:r>
            <a:r>
              <a:rPr lang="en-US" sz="1500" b="1" dirty="0">
                <a:latin typeface="Arial" panose="020B0604020202020204" pitchFamily="34" charset="0"/>
                <a:cs typeface="Arial" panose="020B0604020202020204" pitchFamily="34" charset="0"/>
              </a:rPr>
              <a:t> Road Bridge</a:t>
            </a:r>
          </a:p>
          <a:p>
            <a:pPr lvl="1"/>
            <a:r>
              <a:rPr lang="en-US" sz="2100" b="1" dirty="0">
                <a:solidFill>
                  <a:schemeClr val="accent5">
                    <a:lumMod val="75000"/>
                  </a:schemeClr>
                </a:solidFill>
                <a:effectLst>
                  <a:outerShdw blurRad="38100" dist="25500" dir="5400000" algn="tl" rotWithShape="0">
                    <a:srgbClr val="000000">
                      <a:satMod val="180000"/>
                      <a:alpha val="75000"/>
                    </a:srgbClr>
                  </a:outerShdw>
                </a:effectLst>
                <a:latin typeface="Arial" pitchFamily="34" charset="0"/>
                <a:ea typeface="+mj-ea"/>
                <a:cs typeface="+mj-cs"/>
              </a:rPr>
              <a:t>Caltrans</a:t>
            </a:r>
            <a:r>
              <a:rPr lang="en-US" sz="1500" b="1" dirty="0">
                <a:latin typeface="Arial" panose="020B0604020202020204" pitchFamily="34" charset="0"/>
                <a:cs typeface="Arial" panose="020B0604020202020204" pitchFamily="34" charset="0"/>
              </a:rPr>
              <a:t> Review/Approval: Ortega Highway, Oso Parkway</a:t>
            </a:r>
          </a:p>
          <a:p>
            <a:pPr lvl="1"/>
            <a:r>
              <a:rPr lang="en-US" sz="2100" b="1" dirty="0">
                <a:solidFill>
                  <a:schemeClr val="accent5">
                    <a:lumMod val="75000"/>
                  </a:schemeClr>
                </a:solidFill>
                <a:effectLst>
                  <a:outerShdw blurRad="38100" dist="25500" dir="5400000" algn="tl" rotWithShape="0">
                    <a:srgbClr val="000000">
                      <a:satMod val="180000"/>
                      <a:alpha val="75000"/>
                    </a:srgbClr>
                  </a:outerShdw>
                </a:effectLst>
                <a:latin typeface="Arial" pitchFamily="34" charset="0"/>
                <a:ea typeface="+mj-ea"/>
                <a:cs typeface="+mj-cs"/>
              </a:rPr>
              <a:t>U.S. Fish and Wildlife Service</a:t>
            </a:r>
          </a:p>
          <a:p>
            <a:pPr lvl="2"/>
            <a:r>
              <a:rPr lang="en-US" sz="1650" b="1" dirty="0">
                <a:latin typeface="Arial" panose="020B0604020202020204" pitchFamily="34" charset="0"/>
                <a:cs typeface="Arial" panose="020B0604020202020204" pitchFamily="34" charset="0"/>
              </a:rPr>
              <a:t>Ranch wide Section 10(a)(1)(B) Permit/Habitat Conservation Plan</a:t>
            </a:r>
          </a:p>
          <a:p>
            <a:pPr lvl="2"/>
            <a:r>
              <a:rPr lang="en-US" sz="1650" b="1" dirty="0">
                <a:latin typeface="Arial" panose="020B0604020202020204" pitchFamily="34" charset="0"/>
                <a:cs typeface="Arial" panose="020B0604020202020204" pitchFamily="34" charset="0"/>
              </a:rPr>
              <a:t>Environmental Impact Statement for Southern Subregion Habitat Conservation Plan (SSHCP EIS)</a:t>
            </a:r>
          </a:p>
          <a:p>
            <a:pPr lvl="1"/>
            <a:r>
              <a:rPr lang="en-US" sz="2100" b="1" dirty="0">
                <a:solidFill>
                  <a:schemeClr val="accent5">
                    <a:lumMod val="75000"/>
                  </a:schemeClr>
                </a:solidFill>
                <a:effectLst>
                  <a:outerShdw blurRad="38100" dist="25500" dir="5400000" algn="tl" rotWithShape="0">
                    <a:srgbClr val="000000">
                      <a:satMod val="180000"/>
                      <a:alpha val="75000"/>
                    </a:srgbClr>
                  </a:outerShdw>
                </a:effectLst>
                <a:latin typeface="Arial" pitchFamily="34" charset="0"/>
                <a:ea typeface="+mj-ea"/>
                <a:cs typeface="+mj-cs"/>
              </a:rPr>
              <a:t>U.S. Army Corps of Engineers</a:t>
            </a:r>
          </a:p>
          <a:p>
            <a:pPr lvl="2"/>
            <a:r>
              <a:rPr lang="en-US" sz="1650" b="1" dirty="0">
                <a:latin typeface="Arial" panose="020B0604020202020204" pitchFamily="34" charset="0"/>
                <a:cs typeface="Arial" panose="020B0604020202020204" pitchFamily="34" charset="0"/>
              </a:rPr>
              <a:t>Ranch-wide Long Term Individual 404 Permit</a:t>
            </a:r>
          </a:p>
          <a:p>
            <a:pPr lvl="2"/>
            <a:r>
              <a:rPr lang="en-US" sz="1650" b="1" dirty="0">
                <a:latin typeface="Arial" panose="020B0604020202020204" pitchFamily="34" charset="0"/>
                <a:cs typeface="Arial" panose="020B0604020202020204" pitchFamily="34" charset="0"/>
              </a:rPr>
              <a:t>NEPA Environmental Impact Statement for Special Area Management Plan (SAMP EIS)</a:t>
            </a:r>
          </a:p>
          <a:p>
            <a:pPr lvl="2"/>
            <a:r>
              <a:rPr lang="en-US" sz="1650" b="1" dirty="0">
                <a:latin typeface="Arial" panose="020B0604020202020204" pitchFamily="34" charset="0"/>
                <a:cs typeface="Arial" panose="020B0604020202020204" pitchFamily="34" charset="0"/>
              </a:rPr>
              <a:t>Planning Area 1 NWP 404 Permit</a:t>
            </a:r>
          </a:p>
          <a:p>
            <a:pPr lvl="2"/>
            <a:r>
              <a:rPr lang="en-US" sz="1650" b="1" dirty="0">
                <a:latin typeface="Arial" panose="020B0604020202020204" pitchFamily="34" charset="0"/>
                <a:cs typeface="Arial" panose="020B0604020202020204" pitchFamily="34" charset="0"/>
              </a:rPr>
              <a:t>Planning Area 2 SAMP Letter of Permission</a:t>
            </a:r>
          </a:p>
          <a:p>
            <a:pPr lvl="2"/>
            <a:r>
              <a:rPr lang="en-US" sz="1650" b="1" dirty="0">
                <a:latin typeface="Arial" panose="020B0604020202020204" pitchFamily="34" charset="0"/>
                <a:cs typeface="Arial" panose="020B0604020202020204" pitchFamily="34" charset="0"/>
              </a:rPr>
              <a:t>Cow Camp Road SAMP Letter of Permission</a:t>
            </a:r>
          </a:p>
          <a:p>
            <a:pPr lvl="2"/>
            <a:r>
              <a:rPr lang="en-US" sz="1650" b="1" dirty="0">
                <a:latin typeface="Arial" panose="020B0604020202020204" pitchFamily="34" charset="0"/>
                <a:cs typeface="Arial" panose="020B0604020202020204" pitchFamily="34" charset="0"/>
              </a:rPr>
              <a:t>Los Patrones Parkway SAMP Letter of Permission</a:t>
            </a:r>
            <a:endParaRPr lang="en-US" sz="15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36316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 y="857250"/>
            <a:ext cx="9144000" cy="5143500"/>
          </a:xfrm>
          <a:prstGeom prst="rect">
            <a:avLst/>
          </a:prstGeom>
          <a:solidFill>
            <a:srgbClr val="297B94"/>
          </a:solidFill>
          <a:ln>
            <a:noFill/>
          </a:ln>
        </p:spPr>
        <p:style>
          <a:lnRef idx="1">
            <a:schemeClr val="accent1"/>
          </a:lnRef>
          <a:fillRef idx="3">
            <a:schemeClr val="accent1"/>
          </a:fillRef>
          <a:effectRef idx="2">
            <a:schemeClr val="accent1"/>
          </a:effectRef>
          <a:fontRef idx="minor">
            <a:schemeClr val="lt1"/>
          </a:fontRef>
        </p:style>
        <p:txBody>
          <a:bodyPr lIns="81091" tIns="40548" rIns="81091" bIns="40548" rtlCol="0" anchor="ctr"/>
          <a:lstStyle/>
          <a:p>
            <a:pPr algn="ctr" defTabSz="405513"/>
            <a:endParaRPr lang="en-US" sz="1625" dirty="0">
              <a:solidFill>
                <a:prstClr val="white"/>
              </a:solidFill>
            </a:endParaRPr>
          </a:p>
        </p:txBody>
      </p:sp>
      <p:pic>
        <p:nvPicPr>
          <p:cNvPr id="5" name="Picture 4" descr="Leaf Border.jpg"/>
          <p:cNvPicPr>
            <a:picLocks noChangeAspect="1"/>
          </p:cNvPicPr>
          <p:nvPr/>
        </p:nvPicPr>
        <p:blipFill>
          <a:blip r:embed="rId3">
            <a:alphaModFix amt="15000"/>
            <a:extLst>
              <a:ext uri="{28A0092B-C50C-407E-A947-70E740481C1C}">
                <a14:useLocalDpi xmlns:a14="http://schemas.microsoft.com/office/drawing/2010/main" val="0"/>
              </a:ext>
            </a:extLst>
          </a:blip>
          <a:stretch>
            <a:fillRect/>
          </a:stretch>
        </p:blipFill>
        <p:spPr>
          <a:xfrm>
            <a:off x="2" y="857250"/>
            <a:ext cx="9178014" cy="5143500"/>
          </a:xfrm>
          <a:prstGeom prst="rect">
            <a:avLst/>
          </a:prstGeom>
          <a:solidFill>
            <a:srgbClr val="297B94"/>
          </a:solidFill>
        </p:spPr>
      </p:pic>
      <p:sp>
        <p:nvSpPr>
          <p:cNvPr id="6" name="Title 1"/>
          <p:cNvSpPr txBox="1">
            <a:spLocks/>
          </p:cNvSpPr>
          <p:nvPr/>
        </p:nvSpPr>
        <p:spPr>
          <a:xfrm>
            <a:off x="352469" y="809625"/>
            <a:ext cx="8439088" cy="1102519"/>
          </a:xfrm>
          <a:prstGeom prst="rect">
            <a:avLst/>
          </a:prstGeom>
        </p:spPr>
        <p:txBody>
          <a:bodyPr vert="horz" lIns="81091" tIns="40548" rIns="81091" bIns="40548"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6313" spc="-268" dirty="0" err="1">
                <a:solidFill>
                  <a:prstClr val="white"/>
                </a:solidFill>
                <a:latin typeface="+mn-lt"/>
                <a:cs typeface="Archer Book"/>
              </a:rPr>
              <a:t>Sendero</a:t>
            </a:r>
            <a:endParaRPr lang="en-US" sz="6313" spc="-268" dirty="0">
              <a:solidFill>
                <a:prstClr val="white"/>
              </a:solidFill>
              <a:latin typeface="+mn-lt"/>
              <a:cs typeface="Archer Book"/>
            </a:endParaRPr>
          </a:p>
        </p:txBody>
      </p:sp>
      <p:sp>
        <p:nvSpPr>
          <p:cNvPr id="2" name="Slide Number Placeholder 1"/>
          <p:cNvSpPr>
            <a:spLocks noGrp="1"/>
          </p:cNvSpPr>
          <p:nvPr>
            <p:ph type="sldNum" sz="quarter" idx="12"/>
          </p:nvPr>
        </p:nvSpPr>
        <p:spPr/>
        <p:txBody>
          <a:bodyPr/>
          <a:lstStyle/>
          <a:p>
            <a:fld id="{BC0D3C7E-F074-B94B-8B39-280A5BEC134D}" type="slidenum">
              <a:rPr lang="en-US" smtClean="0">
                <a:solidFill>
                  <a:prstClr val="black">
                    <a:tint val="75000"/>
                  </a:prstClr>
                </a:solidFill>
              </a:rPr>
              <a:pPr/>
              <a:t>54</a:t>
            </a:fld>
            <a:endParaRPr lang="en-US" dirty="0">
              <a:solidFill>
                <a:prstClr val="black">
                  <a:tint val="75000"/>
                </a:prstClr>
              </a:solidFill>
            </a:endParaRPr>
          </a:p>
        </p:txBody>
      </p:sp>
      <p:pic>
        <p:nvPicPr>
          <p:cNvPr id="10242" name="Picture 2" descr="V:\Pictures\RMV Hero images\Hallway project\Sendero\RMV_Ranchhouse_Splash_Zone_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2469" y="1912145"/>
            <a:ext cx="8439088" cy="3850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3230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4687" t="4432" b="714"/>
          <a:stretch/>
        </p:blipFill>
        <p:spPr>
          <a:xfrm>
            <a:off x="47626" y="904875"/>
            <a:ext cx="5810249" cy="5095875"/>
          </a:xfrm>
          <a:prstGeom prst="rect">
            <a:avLst/>
          </a:prstGeom>
        </p:spPr>
      </p:pic>
      <p:sp>
        <p:nvSpPr>
          <p:cNvPr id="6" name="TextBox 5"/>
          <p:cNvSpPr txBox="1"/>
          <p:nvPr/>
        </p:nvSpPr>
        <p:spPr>
          <a:xfrm>
            <a:off x="4429125" y="1036780"/>
            <a:ext cx="4619625"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Village of </a:t>
            </a:r>
            <a:r>
              <a:rPr lang="en-US" sz="4050" b="1" dirty="0" err="1">
                <a:solidFill>
                  <a:srgbClr val="297B94"/>
                </a:solidFill>
                <a:latin typeface="Archer Bold" panose="02000000000000000000" pitchFamily="50" charset="0"/>
              </a:rPr>
              <a:t>Sendero</a:t>
            </a:r>
            <a:endParaRPr lang="en-US" sz="3600" dirty="0">
              <a:solidFill>
                <a:srgbClr val="297B94"/>
              </a:solidFill>
              <a:latin typeface="Archer Bold" panose="02000000000000000000" pitchFamily="50" charset="0"/>
            </a:endParaRPr>
          </a:p>
        </p:txBody>
      </p:sp>
      <p:sp>
        <p:nvSpPr>
          <p:cNvPr id="7" name="Rectangle 6"/>
          <p:cNvSpPr/>
          <p:nvPr/>
        </p:nvSpPr>
        <p:spPr>
          <a:xfrm>
            <a:off x="6000750" y="2047876"/>
            <a:ext cx="3857625" cy="3365080"/>
          </a:xfrm>
          <a:prstGeom prst="rect">
            <a:avLst/>
          </a:prstGeom>
        </p:spPr>
        <p:txBody>
          <a:bodyPr wrap="square" lIns="81336" tIns="40668" rIns="81336" bIns="40668">
            <a:spAutoFit/>
          </a:bodyPr>
          <a:lstStyle/>
          <a:p>
            <a:pPr marL="285750" indent="-285750" defTabSz="406708">
              <a:spcAft>
                <a:spcPts val="536"/>
              </a:spcAft>
              <a:buFont typeface="Wingdings" panose="05000000000000000000" pitchFamily="2" charset="2"/>
              <a:buChar char="§"/>
            </a:pPr>
            <a:r>
              <a:rPr lang="en-US" sz="2000" b="1" dirty="0">
                <a:solidFill>
                  <a:schemeClr val="tx1">
                    <a:lumMod val="65000"/>
                    <a:lumOff val="35000"/>
                  </a:schemeClr>
                </a:solidFill>
                <a:latin typeface="Archer Book" panose="02000000000000000000" pitchFamily="50" charset="0"/>
              </a:rPr>
              <a:t>Opened Summer 2013</a:t>
            </a:r>
          </a:p>
          <a:p>
            <a:pPr marL="285750" indent="-285750" defTabSz="406708">
              <a:spcAft>
                <a:spcPts val="536"/>
              </a:spcAft>
              <a:buFont typeface="Wingdings" panose="05000000000000000000" pitchFamily="2" charset="2"/>
              <a:buChar char="§"/>
            </a:pPr>
            <a:r>
              <a:rPr lang="en-US" sz="2000" b="1" dirty="0">
                <a:solidFill>
                  <a:schemeClr val="tx1">
                    <a:lumMod val="65000"/>
                    <a:lumOff val="35000"/>
                  </a:schemeClr>
                </a:solidFill>
                <a:latin typeface="Archer Book" panose="02000000000000000000" pitchFamily="50" charset="0"/>
              </a:rPr>
              <a:t>941 Units</a:t>
            </a:r>
          </a:p>
          <a:p>
            <a:pPr marL="714375" lvl="2" indent="-142875" defTabSz="406708">
              <a:spcAft>
                <a:spcPts val="536"/>
              </a:spcAft>
              <a:buFont typeface="Arial" pitchFamily="34" charset="0"/>
              <a:buChar char="•"/>
            </a:pPr>
            <a:r>
              <a:rPr lang="en-US" sz="2000" dirty="0">
                <a:solidFill>
                  <a:schemeClr val="tx1">
                    <a:lumMod val="65000"/>
                    <a:lumOff val="35000"/>
                  </a:schemeClr>
                </a:solidFill>
                <a:latin typeface="Archer Book" panose="02000000000000000000" pitchFamily="50" charset="0"/>
              </a:rPr>
              <a:t>655 (All Age)</a:t>
            </a:r>
          </a:p>
          <a:p>
            <a:pPr marL="714375" lvl="2" indent="-142875" defTabSz="406708">
              <a:spcAft>
                <a:spcPts val="536"/>
              </a:spcAft>
              <a:buFont typeface="Arial" pitchFamily="34" charset="0"/>
              <a:buChar char="•"/>
            </a:pPr>
            <a:r>
              <a:rPr lang="en-US" sz="2000" dirty="0">
                <a:solidFill>
                  <a:schemeClr val="tx1">
                    <a:lumMod val="65000"/>
                    <a:lumOff val="35000"/>
                  </a:schemeClr>
                </a:solidFill>
                <a:latin typeface="Archer Book" panose="02000000000000000000" pitchFamily="50" charset="0"/>
              </a:rPr>
              <a:t>286 (55+)</a:t>
            </a:r>
          </a:p>
          <a:p>
            <a:pPr marL="1140962" lvl="3" indent="-285750" defTabSz="406708">
              <a:spcAft>
                <a:spcPts val="536"/>
              </a:spcAft>
              <a:buFont typeface="Archer Book" panose="02000000000000000000" pitchFamily="50" charset="0"/>
              <a:buChar char="–"/>
            </a:pPr>
            <a:r>
              <a:rPr lang="en-US" sz="2000" dirty="0">
                <a:solidFill>
                  <a:schemeClr val="tx1">
                    <a:lumMod val="65000"/>
                    <a:lumOff val="35000"/>
                  </a:schemeClr>
                </a:solidFill>
                <a:latin typeface="Archer Book" panose="02000000000000000000" pitchFamily="50" charset="0"/>
              </a:rPr>
              <a:t>Gated</a:t>
            </a:r>
          </a:p>
          <a:p>
            <a:pPr marL="285750" lvl="3" indent="-285750" defTabSz="406708">
              <a:spcAft>
                <a:spcPts val="536"/>
              </a:spcAft>
              <a:buFont typeface="Wingdings" panose="05000000000000000000" pitchFamily="2" charset="2"/>
              <a:buChar char="§"/>
            </a:pPr>
            <a:r>
              <a:rPr lang="en-US" sz="2000" dirty="0">
                <a:solidFill>
                  <a:schemeClr val="tx1">
                    <a:lumMod val="65000"/>
                    <a:lumOff val="35000"/>
                  </a:schemeClr>
                </a:solidFill>
                <a:latin typeface="Archer Book" panose="02000000000000000000" pitchFamily="50" charset="0"/>
              </a:rPr>
              <a:t>393 Apartment homes     </a:t>
            </a:r>
          </a:p>
          <a:p>
            <a:pPr marL="853193" lvl="5" indent="-285750" defTabSz="406708">
              <a:spcAft>
                <a:spcPts val="536"/>
              </a:spcAft>
              <a:buFont typeface="Arial" panose="020B0604020202020204" pitchFamily="34" charset="0"/>
              <a:buChar char="•"/>
            </a:pPr>
            <a:r>
              <a:rPr lang="en-US" sz="2000" dirty="0">
                <a:solidFill>
                  <a:schemeClr val="tx1">
                    <a:lumMod val="65000"/>
                    <a:lumOff val="35000"/>
                  </a:schemeClr>
                </a:solidFill>
                <a:latin typeface="Archer Book" panose="02000000000000000000" pitchFamily="50" charset="0"/>
              </a:rPr>
              <a:t>107 (55+)</a:t>
            </a:r>
          </a:p>
          <a:p>
            <a:pPr marL="285750" lvl="3" indent="-285750" defTabSz="406708">
              <a:spcAft>
                <a:spcPts val="536"/>
              </a:spcAft>
              <a:buFont typeface="Wingdings" panose="05000000000000000000" pitchFamily="2" charset="2"/>
              <a:buChar char="§"/>
            </a:pPr>
            <a:r>
              <a:rPr lang="en-US" sz="2000" dirty="0">
                <a:solidFill>
                  <a:schemeClr val="tx1">
                    <a:lumMod val="65000"/>
                    <a:lumOff val="35000"/>
                  </a:schemeClr>
                </a:solidFill>
                <a:latin typeface="Archer Book" panose="02000000000000000000" pitchFamily="50" charset="0"/>
              </a:rPr>
              <a:t>Recreational Core</a:t>
            </a:r>
          </a:p>
          <a:p>
            <a:pPr marL="285750" lvl="3" indent="-285750" defTabSz="406708">
              <a:spcAft>
                <a:spcPts val="536"/>
              </a:spcAft>
              <a:buFont typeface="Wingdings" panose="05000000000000000000" pitchFamily="2" charset="2"/>
              <a:buChar char="§"/>
            </a:pPr>
            <a:r>
              <a:rPr lang="en-US" sz="2000" dirty="0">
                <a:solidFill>
                  <a:schemeClr val="tx1">
                    <a:lumMod val="65000"/>
                    <a:lumOff val="35000"/>
                  </a:schemeClr>
                </a:solidFill>
                <a:latin typeface="Archer Book" panose="02000000000000000000" pitchFamily="50" charset="0"/>
              </a:rPr>
              <a:t>55+ Exclusive clubhouse</a:t>
            </a:r>
          </a:p>
        </p:txBody>
      </p:sp>
    </p:spTree>
    <p:extLst>
      <p:ext uri="{BB962C8B-B14F-4D97-AF65-F5344CB8AC3E}">
        <p14:creationId xmlns:p14="http://schemas.microsoft.com/office/powerpoint/2010/main" val="25734870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ChangeArrowheads="1"/>
          </p:cNvSpPr>
          <p:nvPr/>
        </p:nvSpPr>
        <p:spPr bwMode="auto">
          <a:xfrm>
            <a:off x="457211" y="1028700"/>
            <a:ext cx="8229601" cy="857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1248" tIns="40625" rIns="81248" bIns="40625"/>
          <a:lstStyle/>
          <a:p>
            <a:pPr defTabSz="406283"/>
            <a:endParaRPr lang="en-US" sz="3500">
              <a:solidFill>
                <a:srgbClr val="FFFFCC"/>
              </a:solidFill>
              <a:latin typeface="MrsEavesRoman" pitchFamily="2" charset="0"/>
            </a:endParaRPr>
          </a:p>
        </p:txBody>
      </p:sp>
      <p:pic>
        <p:nvPicPr>
          <p:cNvPr id="4813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286126" y="1476375"/>
            <a:ext cx="4794949" cy="4464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1"/>
          <p:cNvSpPr>
            <a:spLocks noGrp="1"/>
          </p:cNvSpPr>
          <p:nvPr>
            <p:ph idx="1"/>
          </p:nvPr>
        </p:nvSpPr>
        <p:spPr>
          <a:xfrm>
            <a:off x="619125" y="1908805"/>
            <a:ext cx="2905125" cy="3520445"/>
          </a:xfrm>
        </p:spPr>
        <p:txBody>
          <a:bodyPr>
            <a:noAutofit/>
          </a:bodyPr>
          <a:lstStyle/>
          <a:p>
            <a:pPr marL="0" indent="0">
              <a:spcBef>
                <a:spcPts val="375"/>
              </a:spcBef>
              <a:buNone/>
              <a:defRPr/>
            </a:pPr>
            <a:r>
              <a:rPr lang="en-US" sz="1750" b="1" dirty="0">
                <a:solidFill>
                  <a:schemeClr val="tx1">
                    <a:lumMod val="65000"/>
                    <a:lumOff val="35000"/>
                  </a:schemeClr>
                </a:solidFill>
                <a:latin typeface="Archer Book" panose="02000000000000000000" pitchFamily="50" charset="0"/>
              </a:rPr>
              <a:t>Hacienda – 55+</a:t>
            </a:r>
          </a:p>
          <a:p>
            <a:pPr marL="428625" indent="-285750">
              <a:spcBef>
                <a:spcPts val="375"/>
              </a:spcBef>
              <a:defRPr/>
            </a:pPr>
            <a:r>
              <a:rPr lang="en-US" sz="1750" dirty="0">
                <a:solidFill>
                  <a:schemeClr val="tx1">
                    <a:lumMod val="65000"/>
                    <a:lumOff val="35000"/>
                  </a:schemeClr>
                </a:solidFill>
                <a:latin typeface="Archer Book" panose="02000000000000000000" pitchFamily="50" charset="0"/>
              </a:rPr>
              <a:t>8,870 SF</a:t>
            </a:r>
          </a:p>
          <a:p>
            <a:pPr marL="428625" indent="-285750">
              <a:spcBef>
                <a:spcPts val="375"/>
              </a:spcBef>
              <a:defRPr/>
            </a:pPr>
            <a:r>
              <a:rPr lang="en-US" sz="1750" dirty="0">
                <a:solidFill>
                  <a:schemeClr val="tx1">
                    <a:lumMod val="65000"/>
                    <a:lumOff val="35000"/>
                  </a:schemeClr>
                </a:solidFill>
                <a:latin typeface="Archer Book" panose="02000000000000000000" pitchFamily="50" charset="0"/>
              </a:rPr>
              <a:t>Living Room, Fitness Center, Classrooms</a:t>
            </a:r>
          </a:p>
          <a:p>
            <a:pPr marL="0" indent="0">
              <a:spcBef>
                <a:spcPts val="375"/>
              </a:spcBef>
              <a:buNone/>
              <a:defRPr/>
            </a:pPr>
            <a:r>
              <a:rPr lang="en-US" sz="1750" b="1" dirty="0">
                <a:solidFill>
                  <a:schemeClr val="tx1">
                    <a:lumMod val="65000"/>
                    <a:lumOff val="35000"/>
                  </a:schemeClr>
                </a:solidFill>
                <a:latin typeface="Archer Book" panose="02000000000000000000" pitchFamily="50" charset="0"/>
              </a:rPr>
              <a:t>Ranch House – All Age</a:t>
            </a:r>
          </a:p>
          <a:p>
            <a:pPr marL="428625" indent="-285750">
              <a:spcBef>
                <a:spcPts val="375"/>
              </a:spcBef>
              <a:defRPr/>
            </a:pPr>
            <a:r>
              <a:rPr lang="en-US" sz="1750" dirty="0">
                <a:solidFill>
                  <a:schemeClr val="tx1">
                    <a:lumMod val="65000"/>
                    <a:lumOff val="35000"/>
                  </a:schemeClr>
                </a:solidFill>
                <a:latin typeface="Archer Book" panose="02000000000000000000" pitchFamily="50" charset="0"/>
              </a:rPr>
              <a:t>3,450 SF</a:t>
            </a:r>
          </a:p>
          <a:p>
            <a:pPr marL="428625" indent="-285750">
              <a:spcBef>
                <a:spcPts val="375"/>
              </a:spcBef>
              <a:defRPr/>
            </a:pPr>
            <a:r>
              <a:rPr lang="en-US" sz="1750" dirty="0">
                <a:solidFill>
                  <a:schemeClr val="tx1">
                    <a:lumMod val="65000"/>
                    <a:lumOff val="35000"/>
                  </a:schemeClr>
                </a:solidFill>
                <a:latin typeface="Archer Book" panose="02000000000000000000" pitchFamily="50" charset="0"/>
              </a:rPr>
              <a:t>Activity Room, Fitness Room</a:t>
            </a:r>
          </a:p>
          <a:p>
            <a:pPr marL="0" indent="0">
              <a:spcBef>
                <a:spcPts val="375"/>
              </a:spcBef>
              <a:buNone/>
              <a:defRPr/>
            </a:pPr>
            <a:r>
              <a:rPr lang="en-US" sz="1750" b="1" dirty="0">
                <a:solidFill>
                  <a:schemeClr val="tx1">
                    <a:lumMod val="65000"/>
                    <a:lumOff val="35000"/>
                  </a:schemeClr>
                </a:solidFill>
                <a:latin typeface="Archer Book" panose="02000000000000000000" pitchFamily="50" charset="0"/>
              </a:rPr>
              <a:t>Guest House</a:t>
            </a:r>
          </a:p>
          <a:p>
            <a:pPr marL="428625" indent="-285750">
              <a:spcBef>
                <a:spcPts val="375"/>
              </a:spcBef>
              <a:defRPr/>
            </a:pPr>
            <a:r>
              <a:rPr lang="en-US" sz="1750" dirty="0">
                <a:solidFill>
                  <a:schemeClr val="tx1">
                    <a:lumMod val="65000"/>
                    <a:lumOff val="35000"/>
                  </a:schemeClr>
                </a:solidFill>
                <a:latin typeface="Archer Book" panose="02000000000000000000" pitchFamily="50" charset="0"/>
              </a:rPr>
              <a:t>4,045 SF</a:t>
            </a:r>
          </a:p>
          <a:p>
            <a:pPr marL="428625" indent="-285750">
              <a:spcBef>
                <a:spcPts val="375"/>
              </a:spcBef>
              <a:defRPr/>
            </a:pPr>
            <a:r>
              <a:rPr lang="en-US" sz="1750" dirty="0">
                <a:solidFill>
                  <a:schemeClr val="tx1">
                    <a:lumMod val="65000"/>
                    <a:lumOff val="35000"/>
                  </a:schemeClr>
                </a:solidFill>
                <a:latin typeface="Archer Book" panose="02000000000000000000" pitchFamily="50" charset="0"/>
              </a:rPr>
              <a:t>Community Room, Catering Kitchen</a:t>
            </a:r>
          </a:p>
        </p:txBody>
      </p:sp>
      <p:sp>
        <p:nvSpPr>
          <p:cNvPr id="8" name="TextBox 7"/>
          <p:cNvSpPr txBox="1"/>
          <p:nvPr/>
        </p:nvSpPr>
        <p:spPr>
          <a:xfrm>
            <a:off x="666750" y="1036780"/>
            <a:ext cx="7855321"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Core Recreation Center</a:t>
            </a:r>
            <a:endParaRPr lang="en-US" sz="3600" dirty="0">
              <a:solidFill>
                <a:srgbClr val="297B94"/>
              </a:solidFill>
              <a:latin typeface="Archer Bold" panose="02000000000000000000" pitchFamily="50" charset="0"/>
            </a:endParaRPr>
          </a:p>
        </p:txBody>
      </p:sp>
    </p:spTree>
    <p:extLst>
      <p:ext uri="{BB962C8B-B14F-4D97-AF65-F5344CB8AC3E}">
        <p14:creationId xmlns:p14="http://schemas.microsoft.com/office/powerpoint/2010/main" val="13716802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2953" y="1035880"/>
            <a:ext cx="7855321"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Ranch House</a:t>
            </a:r>
            <a:endParaRPr lang="en-US" sz="3600" dirty="0">
              <a:solidFill>
                <a:srgbClr val="297B94"/>
              </a:solidFill>
              <a:latin typeface="Archer Bold" panose="02000000000000000000" pitchFamily="50" charset="0"/>
            </a:endParaRPr>
          </a:p>
        </p:txBody>
      </p:sp>
      <p:sp>
        <p:nvSpPr>
          <p:cNvPr id="8" name="Rounded Rectangle 7"/>
          <p:cNvSpPr/>
          <p:nvPr/>
        </p:nvSpPr>
        <p:spPr>
          <a:xfrm>
            <a:off x="108816" y="1963476"/>
            <a:ext cx="4415559" cy="3296629"/>
          </a:xfrm>
          <a:prstGeom prst="roundRect">
            <a:avLst/>
          </a:prstGeom>
          <a:blipFill dpi="0" rotWithShape="1">
            <a:blip r:embed="rId3"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14" name="Rounded Rectangle 13"/>
          <p:cNvSpPr/>
          <p:nvPr/>
        </p:nvSpPr>
        <p:spPr>
          <a:xfrm>
            <a:off x="4619625" y="1975738"/>
            <a:ext cx="4397341" cy="3284366"/>
          </a:xfrm>
          <a:prstGeom prst="roundRect">
            <a:avLst/>
          </a:prstGeom>
          <a:blipFill dpi="0" rotWithShape="1">
            <a:blip r:embed="rId4"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Tree>
    <p:extLst>
      <p:ext uri="{BB962C8B-B14F-4D97-AF65-F5344CB8AC3E}">
        <p14:creationId xmlns:p14="http://schemas.microsoft.com/office/powerpoint/2010/main" val="40362992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2953" y="1035880"/>
            <a:ext cx="7855321"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The Outpost</a:t>
            </a:r>
            <a:endParaRPr lang="en-US" sz="3600" b="1" dirty="0">
              <a:solidFill>
                <a:srgbClr val="297B94"/>
              </a:solidFill>
              <a:latin typeface="Archer Bold" panose="02000000000000000000" pitchFamily="50" charset="0"/>
            </a:endParaRPr>
          </a:p>
        </p:txBody>
      </p:sp>
      <p:sp>
        <p:nvSpPr>
          <p:cNvPr id="8" name="Rounded Rectangle 7"/>
          <p:cNvSpPr/>
          <p:nvPr/>
        </p:nvSpPr>
        <p:spPr>
          <a:xfrm>
            <a:off x="95250" y="1952625"/>
            <a:ext cx="4398924" cy="3284210"/>
          </a:xfrm>
          <a:prstGeom prst="roundRect">
            <a:avLst/>
          </a:prstGeom>
          <a:blipFill dpi="0" rotWithShape="1">
            <a:blip r:embed="rId3"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14" name="Rounded Rectangle 13"/>
          <p:cNvSpPr/>
          <p:nvPr/>
        </p:nvSpPr>
        <p:spPr>
          <a:xfrm>
            <a:off x="4649826" y="1952625"/>
            <a:ext cx="4401489" cy="3286125"/>
          </a:xfrm>
          <a:prstGeom prst="roundRect">
            <a:avLst/>
          </a:prstGeom>
          <a:blipFill dpi="0" rotWithShape="1">
            <a:blip r:embed="rId4"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Tree>
    <p:extLst>
      <p:ext uri="{BB962C8B-B14F-4D97-AF65-F5344CB8AC3E}">
        <p14:creationId xmlns:p14="http://schemas.microsoft.com/office/powerpoint/2010/main" val="5659583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9902" y="2544724"/>
            <a:ext cx="2450244" cy="1248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descr="\\rmv-vh02-fp\users$\swalker\My Documents\My Pictures\Site plans &amp; exhibits\Community Garden Marketing Illustrative_High Quality.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4832" y="1200151"/>
            <a:ext cx="5367119" cy="52292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mv-vh02-fp\users$\swalker\My Documents\My Pictures\Gavilan Edible Garden\1G8C4567.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79905" y="1200200"/>
            <a:ext cx="2450244" cy="1226737"/>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rmv-vh02-fp\users$\swalker\My Documents\My Pictures\Gavilan Edible Garden\1G8C4348.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79915" y="3914963"/>
            <a:ext cx="2450246" cy="120710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48501" y="4643487"/>
            <a:ext cx="1904399" cy="1181662"/>
          </a:xfrm>
          <a:prstGeom prst="rect">
            <a:avLst/>
          </a:prstGeom>
        </p:spPr>
      </p:pic>
    </p:spTree>
    <p:extLst>
      <p:ext uri="{BB962C8B-B14F-4D97-AF65-F5344CB8AC3E}">
        <p14:creationId xmlns:p14="http://schemas.microsoft.com/office/powerpoint/2010/main" val="14718298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 y="857250"/>
            <a:ext cx="9144000" cy="5143500"/>
          </a:xfrm>
          <a:prstGeom prst="rect">
            <a:avLst/>
          </a:prstGeom>
          <a:solidFill>
            <a:srgbClr val="297B94"/>
          </a:solidFill>
          <a:ln>
            <a:noFill/>
          </a:ln>
        </p:spPr>
        <p:style>
          <a:lnRef idx="1">
            <a:schemeClr val="accent1"/>
          </a:lnRef>
          <a:fillRef idx="3">
            <a:schemeClr val="accent1"/>
          </a:fillRef>
          <a:effectRef idx="2">
            <a:schemeClr val="accent1"/>
          </a:effectRef>
          <a:fontRef idx="minor">
            <a:schemeClr val="lt1"/>
          </a:fontRef>
        </p:style>
        <p:txBody>
          <a:bodyPr lIns="81091" tIns="40548" rIns="81091" bIns="40548" rtlCol="0" anchor="ctr"/>
          <a:lstStyle/>
          <a:p>
            <a:pPr algn="ctr" defTabSz="405513"/>
            <a:endParaRPr lang="en-US" sz="1625" dirty="0">
              <a:solidFill>
                <a:prstClr val="white"/>
              </a:solidFill>
            </a:endParaRPr>
          </a:p>
        </p:txBody>
      </p:sp>
      <p:pic>
        <p:nvPicPr>
          <p:cNvPr id="5" name="Picture 4" descr="Leaf Border.jpg"/>
          <p:cNvPicPr>
            <a:picLocks noChangeAspect="1"/>
          </p:cNvPicPr>
          <p:nvPr/>
        </p:nvPicPr>
        <p:blipFill>
          <a:blip r:embed="rId2">
            <a:alphaModFix amt="15000"/>
            <a:extLst>
              <a:ext uri="{28A0092B-C50C-407E-A947-70E740481C1C}">
                <a14:useLocalDpi xmlns:a14="http://schemas.microsoft.com/office/drawing/2010/main" val="0"/>
              </a:ext>
            </a:extLst>
          </a:blip>
          <a:stretch>
            <a:fillRect/>
          </a:stretch>
        </p:blipFill>
        <p:spPr>
          <a:xfrm>
            <a:off x="2" y="857250"/>
            <a:ext cx="9178014" cy="5143500"/>
          </a:xfrm>
          <a:prstGeom prst="rect">
            <a:avLst/>
          </a:prstGeom>
          <a:solidFill>
            <a:srgbClr val="297B94"/>
          </a:solidFill>
        </p:spPr>
      </p:pic>
      <p:sp>
        <p:nvSpPr>
          <p:cNvPr id="6" name="Title 1"/>
          <p:cNvSpPr txBox="1">
            <a:spLocks/>
          </p:cNvSpPr>
          <p:nvPr/>
        </p:nvSpPr>
        <p:spPr>
          <a:xfrm>
            <a:off x="352469" y="945359"/>
            <a:ext cx="8439088" cy="1102519"/>
          </a:xfrm>
          <a:prstGeom prst="rect">
            <a:avLst/>
          </a:prstGeom>
        </p:spPr>
        <p:txBody>
          <a:bodyPr vert="horz" lIns="81091" tIns="40548" rIns="81091" bIns="40548"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6313" spc="-268" dirty="0" err="1">
                <a:solidFill>
                  <a:prstClr val="white"/>
                </a:solidFill>
                <a:latin typeface="+mn-lt"/>
                <a:cs typeface="Archer Book"/>
              </a:rPr>
              <a:t>Esencia</a:t>
            </a:r>
            <a:endParaRPr lang="en-US" sz="6313" spc="-268" dirty="0">
              <a:solidFill>
                <a:prstClr val="white"/>
              </a:solidFill>
              <a:latin typeface="+mn-lt"/>
              <a:cs typeface="Archer Book"/>
            </a:endParaRPr>
          </a:p>
        </p:txBody>
      </p:sp>
      <p:sp>
        <p:nvSpPr>
          <p:cNvPr id="2" name="Slide Number Placeholder 1"/>
          <p:cNvSpPr>
            <a:spLocks noGrp="1"/>
          </p:cNvSpPr>
          <p:nvPr>
            <p:ph type="sldNum" sz="quarter" idx="12"/>
          </p:nvPr>
        </p:nvSpPr>
        <p:spPr/>
        <p:txBody>
          <a:bodyPr/>
          <a:lstStyle/>
          <a:p>
            <a:fld id="{BC0D3C7E-F074-B94B-8B39-280A5BEC134D}" type="slidenum">
              <a:rPr lang="en-US" smtClean="0">
                <a:solidFill>
                  <a:prstClr val="black">
                    <a:tint val="75000"/>
                  </a:prstClr>
                </a:solidFill>
              </a:rPr>
              <a:pPr/>
              <a:t>60</a:t>
            </a:fld>
            <a:endParaRPr lang="en-US" dirty="0">
              <a:solidFill>
                <a:prstClr val="black">
                  <a:tint val="75000"/>
                </a:prstClr>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69" y="2008342"/>
            <a:ext cx="8439088"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798005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b="3951"/>
          <a:stretch/>
        </p:blipFill>
        <p:spPr>
          <a:xfrm>
            <a:off x="5062028" y="857250"/>
            <a:ext cx="4081972" cy="5143500"/>
          </a:xfrm>
          <a:prstGeom prst="rect">
            <a:avLst/>
          </a:prstGeom>
        </p:spPr>
      </p:pic>
      <p:sp>
        <p:nvSpPr>
          <p:cNvPr id="6" name="TextBox 5"/>
          <p:cNvSpPr txBox="1"/>
          <p:nvPr/>
        </p:nvSpPr>
        <p:spPr>
          <a:xfrm>
            <a:off x="381002" y="1085904"/>
            <a:ext cx="4524375"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Village of </a:t>
            </a:r>
            <a:r>
              <a:rPr lang="en-US" sz="4050" b="1" dirty="0" err="1">
                <a:solidFill>
                  <a:srgbClr val="297B94"/>
                </a:solidFill>
                <a:latin typeface="Archer Bold" panose="02000000000000000000" pitchFamily="50" charset="0"/>
              </a:rPr>
              <a:t>Esencia</a:t>
            </a:r>
            <a:endParaRPr lang="en-US" sz="3600" dirty="0">
              <a:solidFill>
                <a:srgbClr val="297B94"/>
              </a:solidFill>
              <a:latin typeface="Archer Bold" panose="02000000000000000000" pitchFamily="50" charset="0"/>
            </a:endParaRPr>
          </a:p>
        </p:txBody>
      </p:sp>
      <p:sp>
        <p:nvSpPr>
          <p:cNvPr id="7" name="Rectangle 6"/>
          <p:cNvSpPr/>
          <p:nvPr/>
        </p:nvSpPr>
        <p:spPr>
          <a:xfrm>
            <a:off x="537654" y="1714500"/>
            <a:ext cx="4524373" cy="4108874"/>
          </a:xfrm>
          <a:prstGeom prst="rect">
            <a:avLst/>
          </a:prstGeom>
        </p:spPr>
        <p:txBody>
          <a:bodyPr wrap="square" lIns="81336" tIns="40668" rIns="81336" bIns="40668">
            <a:spAutoFit/>
          </a:bodyPr>
          <a:lstStyle/>
          <a:p>
            <a:pPr marL="285750" indent="-285750" defTabSz="406708">
              <a:spcAft>
                <a:spcPts val="536"/>
              </a:spcAft>
              <a:buFont typeface="Wingdings" panose="05000000000000000000" pitchFamily="2" charset="2"/>
              <a:buChar char="§"/>
            </a:pPr>
            <a:r>
              <a:rPr lang="en-US" sz="2000" b="1" dirty="0">
                <a:solidFill>
                  <a:schemeClr val="tx1">
                    <a:lumMod val="65000"/>
                    <a:lumOff val="35000"/>
                  </a:schemeClr>
                </a:solidFill>
                <a:latin typeface="Archer Book" panose="02000000000000000000" pitchFamily="50" charset="0"/>
              </a:rPr>
              <a:t>Grand Opening</a:t>
            </a:r>
          </a:p>
          <a:p>
            <a:pPr marL="569459" lvl="1" indent="-285750" defTabSz="406708">
              <a:spcAft>
                <a:spcPts val="536"/>
              </a:spcAft>
              <a:buFont typeface="Arial" panose="020B0604020202020204" pitchFamily="34" charset="0"/>
              <a:buChar char="•"/>
            </a:pPr>
            <a:r>
              <a:rPr lang="en-US" sz="2000" b="1" dirty="0">
                <a:solidFill>
                  <a:schemeClr val="tx1">
                    <a:lumMod val="65000"/>
                    <a:lumOff val="35000"/>
                  </a:schemeClr>
                </a:solidFill>
                <a:latin typeface="Archer Book" panose="02000000000000000000" pitchFamily="50" charset="0"/>
              </a:rPr>
              <a:t>September 2015 – Phase 1</a:t>
            </a:r>
          </a:p>
          <a:p>
            <a:pPr marL="569459" lvl="1" indent="-285750" defTabSz="406708">
              <a:spcAft>
                <a:spcPts val="536"/>
              </a:spcAft>
              <a:buFont typeface="Arial" panose="020B0604020202020204" pitchFamily="34" charset="0"/>
              <a:buChar char="•"/>
            </a:pPr>
            <a:r>
              <a:rPr lang="en-US" sz="2000" b="1" dirty="0">
                <a:solidFill>
                  <a:schemeClr val="tx1">
                    <a:lumMod val="65000"/>
                    <a:lumOff val="35000"/>
                  </a:schemeClr>
                </a:solidFill>
                <a:latin typeface="Archer Book" panose="02000000000000000000" pitchFamily="50" charset="0"/>
              </a:rPr>
              <a:t>September 2016 – Phase 2</a:t>
            </a:r>
          </a:p>
          <a:p>
            <a:pPr marL="569459" lvl="1" indent="-285750" defTabSz="406708">
              <a:spcAft>
                <a:spcPts val="536"/>
              </a:spcAft>
              <a:buFont typeface="Arial" panose="020B0604020202020204" pitchFamily="34" charset="0"/>
              <a:buChar char="•"/>
            </a:pPr>
            <a:r>
              <a:rPr lang="en-US" sz="2000" b="1" dirty="0">
                <a:solidFill>
                  <a:schemeClr val="tx1">
                    <a:lumMod val="65000"/>
                    <a:lumOff val="35000"/>
                  </a:schemeClr>
                </a:solidFill>
                <a:latin typeface="Archer Book" panose="02000000000000000000" pitchFamily="50" charset="0"/>
              </a:rPr>
              <a:t>September 2017 – Phase 3</a:t>
            </a:r>
            <a:endParaRPr lang="en-US" sz="2000" dirty="0">
              <a:solidFill>
                <a:schemeClr val="tx1">
                  <a:lumMod val="65000"/>
                  <a:lumOff val="35000"/>
                </a:schemeClr>
              </a:solidFill>
              <a:latin typeface="Archer Book" panose="02000000000000000000" pitchFamily="50" charset="0"/>
            </a:endParaRPr>
          </a:p>
          <a:p>
            <a:pPr marL="285750" lvl="1" indent="-285750" defTabSz="406708">
              <a:spcAft>
                <a:spcPts val="536"/>
              </a:spcAft>
              <a:buFont typeface="Wingdings" panose="05000000000000000000" pitchFamily="2" charset="2"/>
              <a:buChar char="§"/>
            </a:pPr>
            <a:r>
              <a:rPr lang="en-US" sz="2000" b="1" dirty="0">
                <a:solidFill>
                  <a:schemeClr val="tx1">
                    <a:lumMod val="65000"/>
                    <a:lumOff val="35000"/>
                  </a:schemeClr>
                </a:solidFill>
                <a:latin typeface="Archer Book" panose="02000000000000000000" pitchFamily="50" charset="0"/>
              </a:rPr>
              <a:t>2,747 Units</a:t>
            </a:r>
          </a:p>
          <a:p>
            <a:pPr marL="569459" lvl="1" indent="-285750" defTabSz="406708">
              <a:spcAft>
                <a:spcPts val="536"/>
              </a:spcAft>
              <a:buFont typeface="Arial" panose="020B0604020202020204" pitchFamily="34" charset="0"/>
              <a:buChar char="•"/>
            </a:pPr>
            <a:r>
              <a:rPr lang="en-US" sz="2000" b="1" dirty="0">
                <a:solidFill>
                  <a:schemeClr val="tx1">
                    <a:lumMod val="65000"/>
                    <a:lumOff val="35000"/>
                  </a:schemeClr>
                </a:solidFill>
                <a:latin typeface="Archer Book" panose="02000000000000000000" pitchFamily="50" charset="0"/>
              </a:rPr>
              <a:t>1,755 (All Age)</a:t>
            </a:r>
          </a:p>
          <a:p>
            <a:pPr marL="569459" lvl="1" indent="-285750" defTabSz="406708">
              <a:spcAft>
                <a:spcPts val="536"/>
              </a:spcAft>
              <a:buFont typeface="Arial" panose="020B0604020202020204" pitchFamily="34" charset="0"/>
              <a:buChar char="•"/>
            </a:pPr>
            <a:r>
              <a:rPr lang="en-US" sz="2000" b="1" dirty="0">
                <a:solidFill>
                  <a:schemeClr val="tx1">
                    <a:lumMod val="65000"/>
                    <a:lumOff val="35000"/>
                  </a:schemeClr>
                </a:solidFill>
                <a:latin typeface="Archer Book" panose="02000000000000000000" pitchFamily="50" charset="0"/>
              </a:rPr>
              <a:t>730 (55+)</a:t>
            </a:r>
          </a:p>
          <a:p>
            <a:pPr marL="857250" lvl="1" indent="-285750" defTabSz="406708">
              <a:spcAft>
                <a:spcPts val="536"/>
              </a:spcAft>
              <a:buFont typeface="Archer Book" panose="02000000000000000000" pitchFamily="50" charset="0"/>
              <a:buChar char="–"/>
            </a:pPr>
            <a:r>
              <a:rPr lang="en-US" sz="2000" b="1" dirty="0">
                <a:solidFill>
                  <a:schemeClr val="tx1">
                    <a:lumMod val="65000"/>
                    <a:lumOff val="35000"/>
                  </a:schemeClr>
                </a:solidFill>
                <a:latin typeface="Archer Book" panose="02000000000000000000" pitchFamily="50" charset="0"/>
              </a:rPr>
              <a:t>Non-gated</a:t>
            </a:r>
          </a:p>
          <a:p>
            <a:pPr marL="569459" lvl="1" indent="-285750" defTabSz="406708">
              <a:spcAft>
                <a:spcPts val="536"/>
              </a:spcAft>
              <a:buFont typeface="Arial" panose="020B0604020202020204" pitchFamily="34" charset="0"/>
              <a:buChar char="•"/>
            </a:pPr>
            <a:r>
              <a:rPr lang="en-US" sz="2000" b="1" dirty="0">
                <a:solidFill>
                  <a:schemeClr val="tx1">
                    <a:lumMod val="65000"/>
                    <a:lumOff val="35000"/>
                  </a:schemeClr>
                </a:solidFill>
                <a:latin typeface="Archer Book" panose="02000000000000000000" pitchFamily="50" charset="0"/>
              </a:rPr>
              <a:t>150 Apartment homes</a:t>
            </a:r>
          </a:p>
          <a:p>
            <a:pPr marL="569459" lvl="1" indent="-285750" defTabSz="406708">
              <a:spcAft>
                <a:spcPts val="536"/>
              </a:spcAft>
              <a:buFont typeface="Arial" panose="020B0604020202020204" pitchFamily="34" charset="0"/>
              <a:buChar char="•"/>
            </a:pPr>
            <a:r>
              <a:rPr lang="en-US" sz="2000" b="1" dirty="0">
                <a:solidFill>
                  <a:schemeClr val="tx1">
                    <a:lumMod val="65000"/>
                    <a:lumOff val="35000"/>
                  </a:schemeClr>
                </a:solidFill>
                <a:latin typeface="Archer Book" panose="02000000000000000000" pitchFamily="50" charset="0"/>
              </a:rPr>
              <a:t>112 Affordable Apartment homes</a:t>
            </a:r>
          </a:p>
          <a:p>
            <a:pPr marL="285750" lvl="1" indent="-285750" defTabSz="406708">
              <a:spcAft>
                <a:spcPts val="536"/>
              </a:spcAft>
              <a:buFont typeface="Wingdings" panose="05000000000000000000" pitchFamily="2" charset="2"/>
              <a:buChar char="§"/>
            </a:pPr>
            <a:r>
              <a:rPr lang="en-US" sz="2000" b="1" dirty="0">
                <a:solidFill>
                  <a:schemeClr val="tx1">
                    <a:lumMod val="65000"/>
                    <a:lumOff val="35000"/>
                  </a:schemeClr>
                </a:solidFill>
                <a:latin typeface="Archer Book" panose="02000000000000000000" pitchFamily="50" charset="0"/>
              </a:rPr>
              <a:t>Ageless Clubhouse</a:t>
            </a:r>
          </a:p>
        </p:txBody>
      </p:sp>
    </p:spTree>
    <p:extLst>
      <p:ext uri="{BB962C8B-B14F-4D97-AF65-F5344CB8AC3E}">
        <p14:creationId xmlns:p14="http://schemas.microsoft.com/office/powerpoint/2010/main" val="40181156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9423" y="974158"/>
            <a:ext cx="7855321"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The Hilltop</a:t>
            </a:r>
            <a:endParaRPr lang="en-US" sz="3600" dirty="0">
              <a:solidFill>
                <a:srgbClr val="297B94"/>
              </a:solidFill>
              <a:latin typeface="Archer Bold" panose="02000000000000000000" pitchFamily="50" charset="0"/>
            </a:endParaRPr>
          </a:p>
        </p:txBody>
      </p:sp>
      <p:sp>
        <p:nvSpPr>
          <p:cNvPr id="8" name="Rounded Rectangle 7"/>
          <p:cNvSpPr/>
          <p:nvPr/>
        </p:nvSpPr>
        <p:spPr>
          <a:xfrm>
            <a:off x="398665" y="1668141"/>
            <a:ext cx="2644692" cy="1974511"/>
          </a:xfrm>
          <a:prstGeom prst="roundRect">
            <a:avLst/>
          </a:prstGeom>
          <a:blipFill dpi="0" rotWithShape="1">
            <a:blip r:embed="rId3"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10" name="Rounded Rectangle 9"/>
          <p:cNvSpPr/>
          <p:nvPr/>
        </p:nvSpPr>
        <p:spPr>
          <a:xfrm>
            <a:off x="3233717" y="1697665"/>
            <a:ext cx="5526109" cy="4127441"/>
          </a:xfrm>
          <a:prstGeom prst="roundRect">
            <a:avLst/>
          </a:prstGeom>
          <a:blipFill dpi="0" rotWithShape="1">
            <a:blip r:embed="rId4"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23" name="Rounded Rectangle 22"/>
          <p:cNvSpPr/>
          <p:nvPr/>
        </p:nvSpPr>
        <p:spPr>
          <a:xfrm>
            <a:off x="398665" y="3821071"/>
            <a:ext cx="2644693" cy="1974511"/>
          </a:xfrm>
          <a:prstGeom prst="roundRect">
            <a:avLst/>
          </a:prstGeom>
          <a:blipFill dpi="0" rotWithShape="1">
            <a:blip r:embed="rId5"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Tree>
    <p:extLst>
      <p:ext uri="{BB962C8B-B14F-4D97-AF65-F5344CB8AC3E}">
        <p14:creationId xmlns:p14="http://schemas.microsoft.com/office/powerpoint/2010/main" val="416263328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36482" y="923743"/>
            <a:ext cx="7855321"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Canyon House</a:t>
            </a:r>
            <a:endParaRPr lang="en-US" sz="4050" dirty="0">
              <a:solidFill>
                <a:srgbClr val="297B94"/>
              </a:solidFill>
              <a:latin typeface="Archer Bold" panose="02000000000000000000" pitchFamily="50" charset="0"/>
            </a:endParaRPr>
          </a:p>
        </p:txBody>
      </p:sp>
      <p:sp>
        <p:nvSpPr>
          <p:cNvPr id="8" name="Rounded Rectangle 7"/>
          <p:cNvSpPr/>
          <p:nvPr/>
        </p:nvSpPr>
        <p:spPr>
          <a:xfrm>
            <a:off x="3252629" y="1612958"/>
            <a:ext cx="5526109" cy="4127441"/>
          </a:xfrm>
          <a:prstGeom prst="roundRect">
            <a:avLst/>
          </a:prstGeom>
          <a:blipFill dpi="0" rotWithShape="1">
            <a:blip r:embed="rId3"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10" name="Rounded Rectangle 9"/>
          <p:cNvSpPr/>
          <p:nvPr/>
        </p:nvSpPr>
        <p:spPr>
          <a:xfrm>
            <a:off x="401305" y="1612959"/>
            <a:ext cx="2644693" cy="1974511"/>
          </a:xfrm>
          <a:prstGeom prst="roundRect">
            <a:avLst/>
          </a:prstGeom>
          <a:blipFill dpi="0" rotWithShape="1">
            <a:blip r:embed="rId4"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9" name="Rounded Rectangle 8"/>
          <p:cNvSpPr/>
          <p:nvPr/>
        </p:nvSpPr>
        <p:spPr>
          <a:xfrm>
            <a:off x="417300" y="3765890"/>
            <a:ext cx="2644693" cy="1974511"/>
          </a:xfrm>
          <a:prstGeom prst="roundRect">
            <a:avLst/>
          </a:prstGeom>
          <a:blipFill dpi="0" rotWithShape="1">
            <a:blip r:embed="rId5" cstate="print">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Tree>
    <p:extLst>
      <p:ext uri="{BB962C8B-B14F-4D97-AF65-F5344CB8AC3E}">
        <p14:creationId xmlns:p14="http://schemas.microsoft.com/office/powerpoint/2010/main" val="36302268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9423" y="926152"/>
            <a:ext cx="7855321" cy="692495"/>
          </a:xfrm>
          <a:prstGeom prst="rect">
            <a:avLst/>
          </a:prstGeom>
          <a:noFill/>
        </p:spPr>
        <p:txBody>
          <a:bodyPr wrap="square" lIns="68577" tIns="34289" rIns="68577" bIns="34289" rtlCol="0">
            <a:spAutoFit/>
          </a:bodyPr>
          <a:lstStyle/>
          <a:p>
            <a:pPr algn="ctr"/>
            <a:r>
              <a:rPr lang="en-US" sz="4050" b="1" dirty="0">
                <a:solidFill>
                  <a:srgbClr val="297B94"/>
                </a:solidFill>
                <a:latin typeface="Archer Bold" panose="02000000000000000000" pitchFamily="50" charset="0"/>
              </a:rPr>
              <a:t>The Hangout</a:t>
            </a:r>
            <a:endParaRPr lang="en-US" sz="4050" dirty="0">
              <a:solidFill>
                <a:srgbClr val="297B94"/>
              </a:solidFill>
              <a:latin typeface="Archer Bold" panose="02000000000000000000" pitchFamily="50" charset="0"/>
            </a:endParaRPr>
          </a:p>
        </p:txBody>
      </p:sp>
      <p:sp>
        <p:nvSpPr>
          <p:cNvPr id="11" name="Rounded Rectangle 10"/>
          <p:cNvSpPr/>
          <p:nvPr/>
        </p:nvSpPr>
        <p:spPr>
          <a:xfrm>
            <a:off x="361937" y="1697665"/>
            <a:ext cx="5526109" cy="4127441"/>
          </a:xfrm>
          <a:prstGeom prst="roundRect">
            <a:avLst/>
          </a:prstGeom>
          <a:blipFill dpi="0" rotWithShape="1">
            <a:blip r:embed="rId3">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12" name="Rounded Rectangle 11"/>
          <p:cNvSpPr/>
          <p:nvPr/>
        </p:nvSpPr>
        <p:spPr>
          <a:xfrm>
            <a:off x="6051750" y="1697665"/>
            <a:ext cx="2644692" cy="1974511"/>
          </a:xfrm>
          <a:prstGeom prst="roundRect">
            <a:avLst/>
          </a:prstGeom>
          <a:blipFill dpi="0" rotWithShape="1">
            <a:blip r:embed="rId4">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
        <p:nvSpPr>
          <p:cNvPr id="15" name="Rounded Rectangle 14"/>
          <p:cNvSpPr/>
          <p:nvPr/>
        </p:nvSpPr>
        <p:spPr>
          <a:xfrm>
            <a:off x="6021957" y="3847821"/>
            <a:ext cx="2644693" cy="1974511"/>
          </a:xfrm>
          <a:prstGeom prst="roundRect">
            <a:avLst/>
          </a:prstGeom>
          <a:blipFill dpi="0" rotWithShape="1">
            <a:blip r:embed="rId5">
              <a:extLst>
                <a:ext uri="{28A0092B-C50C-407E-A947-70E740481C1C}">
                  <a14:useLocalDpi xmlns:a14="http://schemas.microsoft.com/office/drawing/2010/main" val="0"/>
                </a:ext>
              </a:extLst>
            </a:blip>
            <a:srcRect/>
            <a:stretch>
              <a:fillRect/>
            </a:stretch>
          </a:blip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25"/>
          </a:p>
        </p:txBody>
      </p:sp>
    </p:spTree>
    <p:extLst>
      <p:ext uri="{BB962C8B-B14F-4D97-AF65-F5344CB8AC3E}">
        <p14:creationId xmlns:p14="http://schemas.microsoft.com/office/powerpoint/2010/main" val="12357235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972" y="777245"/>
            <a:ext cx="8229601" cy="857250"/>
          </a:xfrm>
        </p:spPr>
        <p:txBody>
          <a:bodyPr>
            <a:normAutofit/>
          </a:bodyPr>
          <a:lstStyle/>
          <a:p>
            <a:r>
              <a:rPr lang="en-US" sz="4050" b="1" dirty="0">
                <a:solidFill>
                  <a:srgbClr val="297B94"/>
                </a:solidFill>
                <a:latin typeface="Archer Bold" panose="02000000000000000000" pitchFamily="50" charset="0"/>
                <a:ea typeface="+mn-ea"/>
                <a:cs typeface="+mn-cs"/>
              </a:rPr>
              <a:t>Esencia Farm</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90018" y="4574117"/>
            <a:ext cx="2829464" cy="1367273"/>
          </a:xfrm>
          <a:prstGeom prst="rect">
            <a:avLst/>
          </a:prstGeom>
        </p:spPr>
      </p:pic>
      <p:pic>
        <p:nvPicPr>
          <p:cNvPr id="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969" y="1771878"/>
            <a:ext cx="5621066" cy="2762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03371" y="3107483"/>
            <a:ext cx="2854036" cy="1427018"/>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27943" y="1836796"/>
            <a:ext cx="2829464" cy="1226958"/>
          </a:xfrm>
          <a:prstGeom prst="rect">
            <a:avLst/>
          </a:prstGeom>
        </p:spPr>
      </p:pic>
      <p:pic>
        <p:nvPicPr>
          <p:cNvPr id="4098" name="Picture 2" descr="V:\Pictures\#RanchRocks\PR LIBRARY\Farm\first-7860.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30311" y="4574117"/>
            <a:ext cx="2671725" cy="1367273"/>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V:\Pictures\#RanchRocks\PR LIBRARY\Farm\first-1809.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0972" y="4574117"/>
            <a:ext cx="2860965" cy="136727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V:\Pictures\Logos\Esencia Farm Logo.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427382" y="979585"/>
            <a:ext cx="1158649" cy="767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0813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345" y="961434"/>
            <a:ext cx="8225314" cy="929673"/>
          </a:xfrm>
        </p:spPr>
        <p:txBody>
          <a:bodyPr>
            <a:normAutofit/>
          </a:bodyPr>
          <a:lstStyle/>
          <a:p>
            <a:r>
              <a:rPr lang="en-US" sz="2800" b="1" dirty="0">
                <a:solidFill>
                  <a:srgbClr val="78A22F"/>
                </a:solidFill>
                <a:latin typeface="Helvetica Neue" panose="02000503000000020004" pitchFamily="2" charset="0"/>
              </a:rPr>
              <a:t>Ranch Amenities through Esencia</a:t>
            </a:r>
          </a:p>
        </p:txBody>
      </p:sp>
      <p:sp>
        <p:nvSpPr>
          <p:cNvPr id="3" name="Content Placeholder 2"/>
          <p:cNvSpPr>
            <a:spLocks noGrp="1"/>
          </p:cNvSpPr>
          <p:nvPr>
            <p:ph idx="1"/>
          </p:nvPr>
        </p:nvSpPr>
        <p:spPr>
          <a:xfrm>
            <a:off x="459345" y="1787594"/>
            <a:ext cx="8225314" cy="3663773"/>
          </a:xfrm>
        </p:spPr>
        <p:txBody>
          <a:bodyPr>
            <a:normAutofit/>
          </a:bodyPr>
          <a:lstStyle/>
          <a:p>
            <a:pPr marL="0" indent="0">
              <a:buNone/>
            </a:pPr>
            <a:endParaRPr lang="en-US" b="1" u="sng" dirty="0">
              <a:solidFill>
                <a:srgbClr val="8A983E"/>
              </a:solidFill>
            </a:endParaRPr>
          </a:p>
          <a:p>
            <a:pPr marL="0" indent="0" algn="ctr">
              <a:buNone/>
            </a:pPr>
            <a:endParaRPr lang="en-US" b="1" dirty="0">
              <a:solidFill>
                <a:srgbClr val="8A983E"/>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8077" y="1838097"/>
            <a:ext cx="6827848" cy="3887626"/>
          </a:xfrm>
          <a:prstGeom prst="rect">
            <a:avLst/>
          </a:prstGeom>
        </p:spPr>
      </p:pic>
    </p:spTree>
    <p:extLst>
      <p:ext uri="{BB962C8B-B14F-4D97-AF65-F5344CB8AC3E}">
        <p14:creationId xmlns:p14="http://schemas.microsoft.com/office/powerpoint/2010/main" val="37341957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0125" y="1671312"/>
            <a:ext cx="7126643" cy="4008736"/>
          </a:xfrm>
          <a:prstGeom prst="rect">
            <a:avLst/>
          </a:prstGeom>
        </p:spPr>
      </p:pic>
      <p:sp>
        <p:nvSpPr>
          <p:cNvPr id="5" name="Title 1"/>
          <p:cNvSpPr txBox="1">
            <a:spLocks/>
          </p:cNvSpPr>
          <p:nvPr/>
        </p:nvSpPr>
        <p:spPr>
          <a:xfrm>
            <a:off x="460416" y="952500"/>
            <a:ext cx="8225314" cy="929673"/>
          </a:xfrm>
          <a:prstGeom prst="rect">
            <a:avLst/>
          </a:prstGeom>
        </p:spPr>
        <p:txBody>
          <a:bodyPr vert="horz" lIns="90789" tIns="45413" rIns="90789" bIns="45413" rtlCol="0" anchor="ctr">
            <a:norm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r>
              <a:rPr lang="en-US" sz="2800" b="1" dirty="0">
                <a:solidFill>
                  <a:srgbClr val="78A22F"/>
                </a:solidFill>
                <a:latin typeface="Helvetica Neue" panose="02000503000000020004" pitchFamily="2" charset="0"/>
              </a:rPr>
              <a:t>Sendero &amp; Esencia Amenity “Swipes” Data</a:t>
            </a:r>
          </a:p>
        </p:txBody>
      </p:sp>
    </p:spTree>
    <p:extLst>
      <p:ext uri="{BB962C8B-B14F-4D97-AF65-F5344CB8AC3E}">
        <p14:creationId xmlns:p14="http://schemas.microsoft.com/office/powerpoint/2010/main" val="22545176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6875" y="1095376"/>
            <a:ext cx="714798" cy="5399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95250" y="1105466"/>
            <a:ext cx="9048750" cy="857250"/>
          </a:xfrm>
        </p:spPr>
        <p:txBody>
          <a:bodyPr>
            <a:noAutofit/>
          </a:bodyPr>
          <a:lstStyle/>
          <a:p>
            <a:pPr algn="ctr"/>
            <a:r>
              <a:rPr lang="en-US" sz="2800" b="1" dirty="0">
                <a:solidFill>
                  <a:srgbClr val="78A22F"/>
                </a:solidFill>
                <a:latin typeface="Helvetica Neue" panose="02000503000000020004" pitchFamily="2" charset="0"/>
              </a:rPr>
              <a:t>Gavilán Neighborhoods </a:t>
            </a:r>
            <a:br>
              <a:rPr lang="en-US" sz="2800" b="1" dirty="0">
                <a:solidFill>
                  <a:srgbClr val="78A22F"/>
                </a:solidFill>
                <a:latin typeface="Helvetica Neue" panose="02000503000000020004" pitchFamily="2" charset="0"/>
              </a:rPr>
            </a:br>
            <a:r>
              <a:rPr lang="en-US" sz="2800" b="1" dirty="0">
                <a:solidFill>
                  <a:srgbClr val="78A22F"/>
                </a:solidFill>
                <a:latin typeface="Helvetica Neue" panose="02000503000000020004" pitchFamily="2" charset="0"/>
              </a:rPr>
              <a:t>at Esencia</a:t>
            </a:r>
          </a:p>
        </p:txBody>
      </p:sp>
      <p:sp>
        <p:nvSpPr>
          <p:cNvPr id="3" name="Content Placeholder 2"/>
          <p:cNvSpPr>
            <a:spLocks noGrp="1"/>
          </p:cNvSpPr>
          <p:nvPr>
            <p:ph idx="1"/>
          </p:nvPr>
        </p:nvSpPr>
        <p:spPr>
          <a:xfrm>
            <a:off x="397566" y="2083017"/>
            <a:ext cx="4507454" cy="3753014"/>
          </a:xfrm>
        </p:spPr>
        <p:txBody>
          <a:bodyPr>
            <a:normAutofit fontScale="62500" lnSpcReduction="20000"/>
          </a:bodyPr>
          <a:lstStyle/>
          <a:p>
            <a:pPr>
              <a:spcAft>
                <a:spcPts val="1071"/>
              </a:spcAft>
            </a:pPr>
            <a:r>
              <a:rPr lang="en-US" sz="3125" dirty="0">
                <a:solidFill>
                  <a:schemeClr val="bg1">
                    <a:lumMod val="50000"/>
                  </a:schemeClr>
                </a:solidFill>
              </a:rPr>
              <a:t>No gates</a:t>
            </a:r>
          </a:p>
          <a:p>
            <a:pPr>
              <a:spcAft>
                <a:spcPts val="1071"/>
              </a:spcAft>
            </a:pPr>
            <a:r>
              <a:rPr lang="en-US" sz="3125" dirty="0">
                <a:solidFill>
                  <a:schemeClr val="bg1">
                    <a:lumMod val="50000"/>
                  </a:schemeClr>
                </a:solidFill>
              </a:rPr>
              <a:t>Most AQ programming in “ageless” spaces, with access to Hacienda at </a:t>
            </a:r>
            <a:r>
              <a:rPr lang="en-US" sz="3125" dirty="0" err="1">
                <a:solidFill>
                  <a:schemeClr val="bg1">
                    <a:lumMod val="50000"/>
                  </a:schemeClr>
                </a:solidFill>
              </a:rPr>
              <a:t>Sendero</a:t>
            </a:r>
            <a:endParaRPr lang="en-US" sz="3125" dirty="0">
              <a:solidFill>
                <a:schemeClr val="bg1">
                  <a:lumMod val="50000"/>
                </a:schemeClr>
              </a:solidFill>
            </a:endParaRPr>
          </a:p>
          <a:p>
            <a:pPr>
              <a:spcAft>
                <a:spcPts val="1071"/>
              </a:spcAft>
            </a:pPr>
            <a:r>
              <a:rPr lang="en-US" sz="3125" dirty="0">
                <a:solidFill>
                  <a:schemeClr val="bg1">
                    <a:lumMod val="50000"/>
                  </a:schemeClr>
                </a:solidFill>
              </a:rPr>
              <a:t>More age-integrated -- responsive to new/changing consumer preferences</a:t>
            </a:r>
          </a:p>
          <a:p>
            <a:pPr>
              <a:spcAft>
                <a:spcPts val="1071"/>
              </a:spcAft>
            </a:pPr>
            <a:r>
              <a:rPr lang="en-US" sz="3125" dirty="0">
                <a:solidFill>
                  <a:schemeClr val="bg1">
                    <a:lumMod val="50000"/>
                  </a:schemeClr>
                </a:solidFill>
              </a:rPr>
              <a:t>Maximizes value and variety, minimizes redundancy</a:t>
            </a:r>
          </a:p>
          <a:p>
            <a:pPr>
              <a:spcAft>
                <a:spcPts val="1071"/>
              </a:spcAft>
            </a:pPr>
            <a:r>
              <a:rPr lang="en-US" sz="3125" dirty="0">
                <a:solidFill>
                  <a:schemeClr val="bg1">
                    <a:lumMod val="50000"/>
                  </a:schemeClr>
                </a:solidFill>
              </a:rPr>
              <a:t>More reliant on </a:t>
            </a:r>
            <a:r>
              <a:rPr lang="en-US" sz="3125" dirty="0" err="1">
                <a:solidFill>
                  <a:schemeClr val="bg1">
                    <a:lumMod val="50000"/>
                  </a:schemeClr>
                </a:solidFill>
              </a:rPr>
              <a:t>RanchLife</a:t>
            </a:r>
            <a:r>
              <a:rPr lang="en-US" sz="3125" dirty="0">
                <a:solidFill>
                  <a:schemeClr val="bg1">
                    <a:lumMod val="50000"/>
                  </a:schemeClr>
                </a:solidFill>
              </a:rPr>
              <a:t> programming to enrich the value proposition within shared amenities</a:t>
            </a:r>
            <a:endParaRPr lang="en-US" sz="2375" dirty="0">
              <a:solidFill>
                <a:schemeClr val="bg1">
                  <a:lumMod val="50000"/>
                </a:schemeClr>
              </a:solidFill>
            </a:endParaRPr>
          </a:p>
          <a:p>
            <a:endParaRPr lang="en-US" sz="2125" dirty="0"/>
          </a:p>
        </p:txBody>
      </p:sp>
      <p:pic>
        <p:nvPicPr>
          <p:cNvPr id="7" name="Picture 6" descr="RMV_logo_horz.jpg"/>
          <p:cNvPicPr>
            <a:picLocks noChangeAspect="1"/>
          </p:cNvPicPr>
          <p:nvPr/>
        </p:nvPicPr>
        <p:blipFill rotWithShape="1">
          <a:blip r:embed="rId4" cstate="print">
            <a:extLst>
              <a:ext uri="{28A0092B-C50C-407E-A947-70E740481C1C}">
                <a14:useLocalDpi xmlns:a14="http://schemas.microsoft.com/office/drawing/2010/main" val="0"/>
              </a:ext>
            </a:extLst>
          </a:blip>
          <a:srcRect l="38549" r="41667" b="34748"/>
          <a:stretch/>
        </p:blipFill>
        <p:spPr>
          <a:xfrm>
            <a:off x="8574087" y="5635091"/>
            <a:ext cx="331788" cy="270409"/>
          </a:xfrm>
          <a:prstGeom prst="rect">
            <a:avLst/>
          </a:prstGeom>
        </p:spPr>
      </p:pic>
      <p:pic>
        <p:nvPicPr>
          <p:cNvPr id="2050" name="Picture 2" descr="V:\Pictures\#RanchRocks\PR LIBRARY\Gavilan\_DX_6869.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4412" y="3933050"/>
            <a:ext cx="3639639" cy="1819819"/>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V:\Pictures\#RanchRocks\PR LIBRARY\Gavilan\1st-5130.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53779" y="2043162"/>
            <a:ext cx="3600899" cy="1800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53903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554" y="1132516"/>
            <a:ext cx="8229601" cy="857250"/>
          </a:xfrm>
        </p:spPr>
        <p:txBody>
          <a:bodyPr>
            <a:noAutofit/>
          </a:bodyPr>
          <a:lstStyle/>
          <a:p>
            <a:pPr algn="ctr"/>
            <a:r>
              <a:rPr lang="en-US" sz="2800" b="1" dirty="0">
                <a:solidFill>
                  <a:srgbClr val="78A22F"/>
                </a:solidFill>
                <a:latin typeface="Helvetica Neue" panose="02000503000000020004" pitchFamily="2" charset="0"/>
              </a:rPr>
              <a:t>Transportation Management Association </a:t>
            </a:r>
            <a:br>
              <a:rPr lang="en-US" sz="4000" b="1" dirty="0">
                <a:solidFill>
                  <a:srgbClr val="78A22F"/>
                </a:solidFill>
                <a:latin typeface="Helvetica Neue" panose="02000503000000020004" pitchFamily="2" charset="0"/>
              </a:rPr>
            </a:br>
            <a:r>
              <a:rPr lang="en-US" sz="3500" b="1" dirty="0" err="1">
                <a:solidFill>
                  <a:srgbClr val="297B94"/>
                </a:solidFill>
                <a:latin typeface="+mn-lt"/>
              </a:rPr>
              <a:t>RanchRide</a:t>
            </a:r>
            <a:endParaRPr lang="en-US" sz="3500" b="1" dirty="0">
              <a:solidFill>
                <a:srgbClr val="297B94"/>
              </a:solidFill>
              <a:latin typeface="+mn-lt"/>
            </a:endParaRPr>
          </a:p>
        </p:txBody>
      </p:sp>
      <p:pic>
        <p:nvPicPr>
          <p:cNvPr id="9218" name="Picture 2" descr="\\rmv-vh02-fp\users$\swalker\My Documents\My Pictures\GEM Car Winners\The Garths_GEM Car (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18353" y="3968024"/>
            <a:ext cx="3224253" cy="177241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s://scontent.xx.fbcdn.net/hphotos-xpa1/v/t1.0-9/10922620_855877547808774_6295534135099375064_n.jpg?oh=12452e1e9853dc94b7cee832a66b619b&amp;oe=554A424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5707" y="2152203"/>
            <a:ext cx="3224253" cy="17367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RMV_logo_horz.jpg"/>
          <p:cNvPicPr>
            <a:picLocks noChangeAspect="1"/>
          </p:cNvPicPr>
          <p:nvPr/>
        </p:nvPicPr>
        <p:blipFill rotWithShape="1">
          <a:blip r:embed="rId4" cstate="print">
            <a:extLst>
              <a:ext uri="{28A0092B-C50C-407E-A947-70E740481C1C}">
                <a14:useLocalDpi xmlns:a14="http://schemas.microsoft.com/office/drawing/2010/main" val="0"/>
              </a:ext>
            </a:extLst>
          </a:blip>
          <a:srcRect l="38549" r="41667" b="34748"/>
          <a:stretch/>
        </p:blipFill>
        <p:spPr>
          <a:xfrm>
            <a:off x="8620126" y="5754430"/>
            <a:ext cx="271114" cy="215763"/>
          </a:xfrm>
          <a:prstGeom prst="rect">
            <a:avLst/>
          </a:prstGeom>
        </p:spPr>
      </p:pic>
      <p:pic>
        <p:nvPicPr>
          <p:cNvPr id="8194"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8796" y="2323702"/>
            <a:ext cx="5394376" cy="3078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V:\Pictures\Logos\RanchRide_Black.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08767" y="2331040"/>
            <a:ext cx="1970242" cy="679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857283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01" y="917999"/>
            <a:ext cx="8229601" cy="857250"/>
          </a:xfrm>
        </p:spPr>
        <p:txBody>
          <a:bodyPr>
            <a:noAutofit/>
          </a:bodyPr>
          <a:lstStyle/>
          <a:p>
            <a:r>
              <a:rPr lang="en-US" sz="2800" b="1" dirty="0">
                <a:solidFill>
                  <a:srgbClr val="78A22F"/>
                </a:solidFill>
                <a:latin typeface="Helvetica Neue" panose="02000503000000020004" pitchFamily="2" charset="0"/>
              </a:rPr>
              <a:t>PA-3 Overview</a:t>
            </a: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4179" y="857250"/>
            <a:ext cx="4649821" cy="5143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352425" y="1681415"/>
            <a:ext cx="6235430" cy="4407149"/>
          </a:xfrm>
          <a:prstGeom prst="rect">
            <a:avLst/>
          </a:prstGeom>
        </p:spPr>
        <p:txBody>
          <a:bodyPr wrap="square" lIns="81387" tIns="40694" rIns="81387" bIns="40694">
            <a:spAutoFit/>
          </a:bodyPr>
          <a:lstStyle/>
          <a:p>
            <a:pPr marL="406952" indent="-406952" defTabSz="406952">
              <a:spcAft>
                <a:spcPts val="536"/>
              </a:spcAft>
              <a:buFont typeface="Arial" panose="020B0604020202020204" pitchFamily="34" charset="0"/>
              <a:buChar char="•"/>
            </a:pPr>
            <a:r>
              <a:rPr lang="en-US" sz="1500" b="1" dirty="0">
                <a:solidFill>
                  <a:prstClr val="white">
                    <a:lumMod val="50000"/>
                  </a:prstClr>
                </a:solidFill>
              </a:rPr>
              <a:t>Area Plan / Addendum approved 2015</a:t>
            </a:r>
          </a:p>
          <a:p>
            <a:pPr marL="406952" indent="-406952" defTabSz="406952">
              <a:spcAft>
                <a:spcPts val="536"/>
              </a:spcAft>
              <a:buFont typeface="Arial" panose="020B0604020202020204" pitchFamily="34" charset="0"/>
              <a:buChar char="•"/>
            </a:pPr>
            <a:r>
              <a:rPr lang="en-US" sz="1500" b="1" dirty="0">
                <a:solidFill>
                  <a:prstClr val="white">
                    <a:lumMod val="50000"/>
                  </a:prstClr>
                </a:solidFill>
              </a:rPr>
              <a:t>7,000 Dwelling Units</a:t>
            </a:r>
          </a:p>
          <a:p>
            <a:pPr marL="1068245" lvl="2" indent="-254349" defTabSz="406952">
              <a:spcAft>
                <a:spcPts val="536"/>
              </a:spcAft>
              <a:buFont typeface="Arial" pitchFamily="34" charset="0"/>
              <a:buChar char="•"/>
            </a:pPr>
            <a:r>
              <a:rPr lang="en-US" sz="1500" dirty="0">
                <a:solidFill>
                  <a:prstClr val="white">
                    <a:lumMod val="50000"/>
                  </a:prstClr>
                </a:solidFill>
              </a:rPr>
              <a:t>60% Market Rate (4,200 DU)</a:t>
            </a:r>
          </a:p>
          <a:p>
            <a:pPr marL="1068245" lvl="2" indent="-254349" defTabSz="406952">
              <a:spcAft>
                <a:spcPts val="536"/>
              </a:spcAft>
              <a:buFont typeface="Arial" pitchFamily="34" charset="0"/>
              <a:buChar char="•"/>
            </a:pPr>
            <a:r>
              <a:rPr lang="en-US" sz="1500" dirty="0">
                <a:solidFill>
                  <a:prstClr val="white">
                    <a:lumMod val="50000"/>
                  </a:prstClr>
                </a:solidFill>
              </a:rPr>
              <a:t>40% Age Qualified (2,800 DU)</a:t>
            </a:r>
          </a:p>
          <a:p>
            <a:pPr marL="305216" indent="-305216" defTabSz="406952">
              <a:spcAft>
                <a:spcPts val="536"/>
              </a:spcAft>
              <a:buFont typeface="Arial" panose="020B0604020202020204" pitchFamily="34" charset="0"/>
              <a:buChar char="•"/>
            </a:pPr>
            <a:r>
              <a:rPr lang="en-US" sz="1750" b="1" dirty="0">
                <a:solidFill>
                  <a:prstClr val="white">
                    <a:lumMod val="50000"/>
                  </a:prstClr>
                </a:solidFill>
              </a:rPr>
              <a:t>	</a:t>
            </a:r>
            <a:r>
              <a:rPr lang="en-US" sz="1500" b="1" dirty="0">
                <a:solidFill>
                  <a:prstClr val="white">
                    <a:lumMod val="50000"/>
                  </a:prstClr>
                </a:solidFill>
              </a:rPr>
              <a:t>2.5 Million Square Feet</a:t>
            </a:r>
          </a:p>
          <a:p>
            <a:pPr marL="1068245" lvl="2" indent="-254349" defTabSz="406952">
              <a:spcAft>
                <a:spcPts val="536"/>
              </a:spcAft>
              <a:buFont typeface="Arial" pitchFamily="34" charset="0"/>
              <a:buChar char="•"/>
            </a:pPr>
            <a:r>
              <a:rPr lang="en-US" sz="1500" dirty="0">
                <a:solidFill>
                  <a:prstClr val="white">
                    <a:lumMod val="50000"/>
                  </a:prstClr>
                </a:solidFill>
              </a:rPr>
              <a:t>Retail</a:t>
            </a:r>
          </a:p>
          <a:p>
            <a:pPr marL="1068245" lvl="2" indent="-254349" defTabSz="406952">
              <a:spcAft>
                <a:spcPts val="536"/>
              </a:spcAft>
              <a:buFont typeface="Arial" pitchFamily="34" charset="0"/>
              <a:buChar char="•"/>
            </a:pPr>
            <a:r>
              <a:rPr lang="en-US" sz="1500" dirty="0">
                <a:solidFill>
                  <a:prstClr val="white">
                    <a:lumMod val="50000"/>
                  </a:prstClr>
                </a:solidFill>
              </a:rPr>
              <a:t>Non-Residential</a:t>
            </a:r>
          </a:p>
          <a:p>
            <a:pPr marL="305216" indent="-305216" defTabSz="406952">
              <a:spcAft>
                <a:spcPts val="536"/>
              </a:spcAft>
              <a:buFont typeface="Arial" panose="020B0604020202020204" pitchFamily="34" charset="0"/>
              <a:buChar char="•"/>
            </a:pPr>
            <a:r>
              <a:rPr lang="en-US" sz="1750" b="1" dirty="0">
                <a:solidFill>
                  <a:prstClr val="white">
                    <a:lumMod val="50000"/>
                  </a:prstClr>
                </a:solidFill>
              </a:rPr>
              <a:t>	</a:t>
            </a:r>
            <a:r>
              <a:rPr lang="en-US" sz="1500" b="1" dirty="0">
                <a:solidFill>
                  <a:prstClr val="white">
                    <a:lumMod val="50000"/>
                  </a:prstClr>
                </a:solidFill>
              </a:rPr>
              <a:t>Located in the Heart of The Ranch</a:t>
            </a:r>
          </a:p>
          <a:p>
            <a:pPr marL="305216" indent="-305216" defTabSz="406952">
              <a:spcAft>
                <a:spcPts val="536"/>
              </a:spcAft>
              <a:buFont typeface="Arial" panose="020B0604020202020204" pitchFamily="34" charset="0"/>
              <a:buChar char="•"/>
            </a:pPr>
            <a:r>
              <a:rPr lang="en-US" sz="1750" b="1" dirty="0">
                <a:solidFill>
                  <a:prstClr val="white">
                    <a:lumMod val="50000"/>
                  </a:prstClr>
                </a:solidFill>
              </a:rPr>
              <a:t>	</a:t>
            </a:r>
            <a:r>
              <a:rPr lang="en-US" sz="1500" b="1" dirty="0">
                <a:solidFill>
                  <a:prstClr val="white">
                    <a:lumMod val="50000"/>
                  </a:prstClr>
                </a:solidFill>
              </a:rPr>
              <a:t>Landform - 3 Large Plateaus</a:t>
            </a:r>
          </a:p>
          <a:p>
            <a:pPr marL="1068245" lvl="2" indent="-254349" defTabSz="406952">
              <a:spcAft>
                <a:spcPts val="536"/>
              </a:spcAft>
              <a:buFont typeface="Arial" pitchFamily="34" charset="0"/>
              <a:buChar char="•"/>
            </a:pPr>
            <a:r>
              <a:rPr lang="en-US" sz="1500" dirty="0">
                <a:solidFill>
                  <a:prstClr val="white">
                    <a:lumMod val="50000"/>
                  </a:prstClr>
                </a:solidFill>
              </a:rPr>
              <a:t>Walkability and trails</a:t>
            </a:r>
          </a:p>
          <a:p>
            <a:pPr marL="1068245" lvl="2" indent="-254349" defTabSz="406952">
              <a:spcAft>
                <a:spcPts val="536"/>
              </a:spcAft>
              <a:buFont typeface="Arial" pitchFamily="34" charset="0"/>
              <a:buChar char="•"/>
            </a:pPr>
            <a:r>
              <a:rPr lang="en-US" sz="1500" dirty="0">
                <a:solidFill>
                  <a:prstClr val="white">
                    <a:lumMod val="50000"/>
                  </a:prstClr>
                </a:solidFill>
              </a:rPr>
              <a:t>Open space connections</a:t>
            </a:r>
          </a:p>
          <a:p>
            <a:pPr marL="1068245" lvl="2" indent="-254349" defTabSz="406952">
              <a:spcAft>
                <a:spcPts val="536"/>
              </a:spcAft>
              <a:buFont typeface="Arial" pitchFamily="34" charset="0"/>
              <a:buChar char="•"/>
            </a:pPr>
            <a:r>
              <a:rPr lang="en-US" sz="1500" dirty="0">
                <a:solidFill>
                  <a:prstClr val="white">
                    <a:lumMod val="50000"/>
                  </a:prstClr>
                </a:solidFill>
              </a:rPr>
              <a:t>Historic Cow Camp area</a:t>
            </a:r>
          </a:p>
          <a:p>
            <a:pPr defTabSz="406952">
              <a:spcAft>
                <a:spcPts val="536"/>
              </a:spcAft>
            </a:pPr>
            <a:endParaRPr lang="en-US" sz="2125" b="1" dirty="0">
              <a:solidFill>
                <a:prstClr val="white">
                  <a:lumMod val="50000"/>
                </a:prstClr>
              </a:solidFill>
              <a:latin typeface="Archer Book" panose="02000000000000000000" pitchFamily="50" charset="0"/>
            </a:endParaRPr>
          </a:p>
          <a:p>
            <a:pPr defTabSz="406952">
              <a:spcAft>
                <a:spcPts val="536"/>
              </a:spcAft>
            </a:pPr>
            <a:endParaRPr lang="en-US" sz="1813" dirty="0">
              <a:solidFill>
                <a:prstClr val="white">
                  <a:lumMod val="50000"/>
                </a:prstClr>
              </a:solidFill>
              <a:latin typeface="Archer Book" panose="02000000000000000000" pitchFamily="50" charset="0"/>
            </a:endParaRPr>
          </a:p>
        </p:txBody>
      </p:sp>
    </p:spTree>
    <p:extLst>
      <p:ext uri="{BB962C8B-B14F-4D97-AF65-F5344CB8AC3E}">
        <p14:creationId xmlns:p14="http://schemas.microsoft.com/office/powerpoint/2010/main" val="91767842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2" y="1143000"/>
            <a:ext cx="9144000" cy="857250"/>
          </a:xfrm>
          <a:prstGeom prst="rect">
            <a:avLst/>
          </a:prstGeom>
        </p:spPr>
        <p:txBody>
          <a:bodyPr vert="horz" lIns="90789" tIns="45413" rIns="90789" bIns="45413" rtlCol="0" anchor="ctr">
            <a:no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r>
              <a:rPr lang="en-US" sz="4000" b="1" dirty="0">
                <a:solidFill>
                  <a:srgbClr val="78A22F"/>
                </a:solidFill>
                <a:latin typeface="Helvetica Neue" panose="02000503000000020004" pitchFamily="2" charset="0"/>
              </a:rPr>
              <a:t>PA-3: </a:t>
            </a:r>
            <a:r>
              <a:rPr lang="en-US" sz="3750" dirty="0">
                <a:solidFill>
                  <a:srgbClr val="297B94"/>
                </a:solidFill>
                <a:latin typeface="Archer Bold" panose="02000000000000000000" pitchFamily="50" charset="0"/>
              </a:rPr>
              <a:t>78 Consultants and Counting</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153" y="1905000"/>
            <a:ext cx="6781320" cy="3961306"/>
          </a:xfrm>
          <a:prstGeom prst="rect">
            <a:avLst/>
          </a:prstGeom>
        </p:spPr>
      </p:pic>
    </p:spTree>
    <p:extLst>
      <p:ext uri="{BB962C8B-B14F-4D97-AF65-F5344CB8AC3E}">
        <p14:creationId xmlns:p14="http://schemas.microsoft.com/office/powerpoint/2010/main" val="60166091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r="10985" b="2"/>
          <a:stretch/>
        </p:blipFill>
        <p:spPr>
          <a:xfrm>
            <a:off x="20" y="1282"/>
            <a:ext cx="9143980" cy="6856718"/>
          </a:xfrm>
          <a:prstGeom prst="rect">
            <a:avLst/>
          </a:prstGeom>
        </p:spPr>
      </p:pic>
    </p:spTree>
    <p:extLst>
      <p:ext uri="{BB962C8B-B14F-4D97-AF65-F5344CB8AC3E}">
        <p14:creationId xmlns:p14="http://schemas.microsoft.com/office/powerpoint/2010/main" val="273811484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910662-1ECD-7D65-E914-B4507F5216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588" y="643466"/>
            <a:ext cx="1994743" cy="2624663"/>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b="970"/>
          <a:stretch/>
        </p:blipFill>
        <p:spPr>
          <a:xfrm>
            <a:off x="3182619" y="1281955"/>
            <a:ext cx="2807654" cy="4294084"/>
          </a:xfrm>
          <a:prstGeom prst="rect">
            <a:avLst/>
          </a:prstGeom>
        </p:spPr>
      </p:pic>
      <p:pic>
        <p:nvPicPr>
          <p:cNvPr id="7" name="Picture 6">
            <a:extLst>
              <a:ext uri="{FF2B5EF4-FFF2-40B4-BE49-F238E27FC236}">
                <a16:creationId xmlns:a16="http://schemas.microsoft.com/office/drawing/2014/main" id="{1C6B3E3B-A7FF-534D-C820-F0FC8CC2544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852" t="926" r="3086" b="926"/>
          <a:stretch/>
        </p:blipFill>
        <p:spPr>
          <a:xfrm>
            <a:off x="6493184" y="643466"/>
            <a:ext cx="1906604" cy="2624662"/>
          </a:xfrm>
          <a:prstGeom prst="rect">
            <a:avLst/>
          </a:prstGeom>
        </p:spPr>
      </p:pic>
      <p:pic>
        <p:nvPicPr>
          <p:cNvPr id="6" name="Picture 5">
            <a:extLst>
              <a:ext uri="{FF2B5EF4-FFF2-40B4-BE49-F238E27FC236}">
                <a16:creationId xmlns:a16="http://schemas.microsoft.com/office/drawing/2014/main" id="{F93A8462-FAB6-8C63-620E-47506921093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47660" r="3031" b="5165"/>
          <a:stretch/>
        </p:blipFill>
        <p:spPr>
          <a:xfrm>
            <a:off x="658151" y="3589863"/>
            <a:ext cx="2107618" cy="2624665"/>
          </a:xfrm>
          <a:prstGeom prst="rect">
            <a:avLst/>
          </a:prstGeom>
        </p:spPr>
      </p:pic>
      <p:pic>
        <p:nvPicPr>
          <p:cNvPr id="4" name="Picture 3">
            <a:extLst>
              <a:ext uri="{FF2B5EF4-FFF2-40B4-BE49-F238E27FC236}">
                <a16:creationId xmlns:a16="http://schemas.microsoft.com/office/drawing/2014/main" id="{9BB458AC-E9AB-D537-6821-5F58E488D338}"/>
              </a:ext>
            </a:extLst>
          </p:cNvPr>
          <p:cNvPicPr>
            <a:picLocks noChangeAspect="1"/>
          </p:cNvPicPr>
          <p:nvPr/>
        </p:nvPicPr>
        <p:blipFill rotWithShape="1">
          <a:blip r:embed="rId6">
            <a:extLst>
              <a:ext uri="{28A0092B-C50C-407E-A947-70E740481C1C}">
                <a14:useLocalDpi xmlns:a14="http://schemas.microsoft.com/office/drawing/2010/main" val="0"/>
              </a:ext>
            </a:extLst>
          </a:blip>
          <a:srcRect b="926"/>
          <a:stretch/>
        </p:blipFill>
        <p:spPr>
          <a:xfrm>
            <a:off x="6479080" y="3589863"/>
            <a:ext cx="1934810" cy="2643992"/>
          </a:xfrm>
          <a:prstGeom prst="rect">
            <a:avLst/>
          </a:prstGeom>
        </p:spPr>
      </p:pic>
    </p:spTree>
    <p:extLst>
      <p:ext uri="{BB962C8B-B14F-4D97-AF65-F5344CB8AC3E}">
        <p14:creationId xmlns:p14="http://schemas.microsoft.com/office/powerpoint/2010/main" val="32242971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11" y="1095375"/>
            <a:ext cx="8229601" cy="857250"/>
          </a:xfrm>
        </p:spPr>
        <p:txBody>
          <a:bodyPr>
            <a:noAutofit/>
          </a:bodyPr>
          <a:lstStyle/>
          <a:p>
            <a:pPr eaLnBrk="1" hangingPunct="1"/>
            <a:r>
              <a:rPr lang="en-US" sz="2800" b="1" dirty="0">
                <a:solidFill>
                  <a:srgbClr val="78A22F"/>
                </a:solidFill>
                <a:latin typeface="Helvetica Neue" panose="02000503000000020004" pitchFamily="2" charset="0"/>
              </a:rPr>
              <a:t>Product and Architecture</a:t>
            </a:r>
          </a:p>
        </p:txBody>
      </p:sp>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12298"/>
          <a:stretch/>
        </p:blipFill>
        <p:spPr>
          <a:xfrm>
            <a:off x="635000" y="2047875"/>
            <a:ext cx="7858125" cy="3471148"/>
          </a:xfrm>
          <a:prstGeom prst="rect">
            <a:avLst/>
          </a:prstGeom>
        </p:spPr>
      </p:pic>
    </p:spTree>
    <p:extLst>
      <p:ext uri="{BB962C8B-B14F-4D97-AF65-F5344CB8AC3E}">
        <p14:creationId xmlns:p14="http://schemas.microsoft.com/office/powerpoint/2010/main" val="31601815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 name="Picture 117" descr="sophisticated.jp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flipH="1">
            <a:off x="73069" y="4562461"/>
            <a:ext cx="2273310" cy="947406"/>
          </a:xfrm>
          <a:prstGeom prst="rect">
            <a:avLst/>
          </a:prstGeom>
        </p:spPr>
      </p:pic>
      <p:grpSp>
        <p:nvGrpSpPr>
          <p:cNvPr id="117" name="Group 116"/>
          <p:cNvGrpSpPr/>
          <p:nvPr/>
        </p:nvGrpSpPr>
        <p:grpSpPr>
          <a:xfrm>
            <a:off x="68110" y="3297473"/>
            <a:ext cx="2523986" cy="1018647"/>
            <a:chOff x="198292" y="2802315"/>
            <a:chExt cx="2917263" cy="1358196"/>
          </a:xfrm>
        </p:grpSpPr>
        <p:pic>
          <p:nvPicPr>
            <p:cNvPr id="96" name="Picture 2" descr="C:\Users\rionj\Documents\MindBase\Pictures\79397293.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813" r="-376"/>
            <a:stretch/>
          </p:blipFill>
          <p:spPr bwMode="auto">
            <a:xfrm flipH="1">
              <a:off x="198292" y="2802315"/>
              <a:ext cx="2917263" cy="1358196"/>
            </a:xfrm>
            <a:prstGeom prst="rect">
              <a:avLst/>
            </a:prstGeom>
            <a:noFill/>
            <a:extLst>
              <a:ext uri="{909E8E84-426E-40DD-AFC4-6F175D3DCCD1}">
                <a14:hiddenFill xmlns:a14="http://schemas.microsoft.com/office/drawing/2010/main">
                  <a:solidFill>
                    <a:srgbClr val="FFFFFF"/>
                  </a:solidFill>
                </a14:hiddenFill>
              </a:ext>
            </a:extLst>
          </p:spPr>
        </p:pic>
        <p:sp>
          <p:nvSpPr>
            <p:cNvPr id="99" name="TextBox 98"/>
            <p:cNvSpPr txBox="1"/>
            <p:nvPr/>
          </p:nvSpPr>
          <p:spPr>
            <a:xfrm>
              <a:off x="222239" y="3859354"/>
              <a:ext cx="1402592" cy="295039"/>
            </a:xfrm>
            <a:prstGeom prst="rect">
              <a:avLst/>
            </a:prstGeom>
            <a:solidFill>
              <a:srgbClr val="800000"/>
            </a:solidFill>
          </p:spPr>
          <p:txBody>
            <a:bodyPr wrap="square" lIns="0" tIns="0" rIns="0" bIns="0" rtlCol="0">
              <a:spAutoFit/>
            </a:bodyPr>
            <a:lstStyle/>
            <a:p>
              <a:pPr algn="ctr" defTabSz="407214"/>
              <a:r>
                <a:rPr lang="en-US" sz="1438" b="1" i="1" dirty="0">
                  <a:solidFill>
                    <a:srgbClr val="FFFFFF"/>
                  </a:solidFill>
                </a:rPr>
                <a:t>AT CAPACITY</a:t>
              </a:r>
            </a:p>
          </p:txBody>
        </p:sp>
      </p:grpSp>
      <p:pic>
        <p:nvPicPr>
          <p:cNvPr id="116" name="Picture 115" descr="508294320.jpg"/>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flipH="1">
            <a:off x="78312" y="2099779"/>
            <a:ext cx="2264239" cy="933214"/>
          </a:xfrm>
          <a:prstGeom prst="rect">
            <a:avLst/>
          </a:prstGeom>
        </p:spPr>
      </p:pic>
      <p:grpSp>
        <p:nvGrpSpPr>
          <p:cNvPr id="61" name="Group 60"/>
          <p:cNvGrpSpPr/>
          <p:nvPr/>
        </p:nvGrpSpPr>
        <p:grpSpPr>
          <a:xfrm>
            <a:off x="29067" y="2006719"/>
            <a:ext cx="3111283" cy="1143660"/>
            <a:chOff x="190273" y="1223649"/>
            <a:chExt cx="3595132" cy="1524880"/>
          </a:xfrm>
        </p:grpSpPr>
        <p:grpSp>
          <p:nvGrpSpPr>
            <p:cNvPr id="111" name="Group 110"/>
            <p:cNvGrpSpPr/>
            <p:nvPr/>
          </p:nvGrpSpPr>
          <p:grpSpPr>
            <a:xfrm>
              <a:off x="2542592" y="1223649"/>
              <a:ext cx="1242813" cy="1524880"/>
              <a:chOff x="1869344" y="5330871"/>
              <a:chExt cx="1380231" cy="1515722"/>
            </a:xfrm>
          </p:grpSpPr>
          <p:sp>
            <p:nvSpPr>
              <p:cNvPr id="113" name="Rounded Rectangle 112"/>
              <p:cNvSpPr/>
              <p:nvPr/>
            </p:nvSpPr>
            <p:spPr>
              <a:xfrm>
                <a:off x="1869344" y="5330871"/>
                <a:ext cx="1205374" cy="1495838"/>
              </a:xfrm>
              <a:prstGeom prst="roundRect">
                <a:avLst>
                  <a:gd name="adj" fmla="val 15459"/>
                </a:avLst>
              </a:prstGeom>
              <a:solidFill>
                <a:schemeClr val="tx1">
                  <a:lumMod val="50000"/>
                  <a:lumOff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r>
                  <a:rPr lang="en-IN" sz="875" dirty="0">
                    <a:solidFill>
                      <a:srgbClr val="FFFFFF"/>
                    </a:solidFill>
                    <a:cs typeface="Arial"/>
                  </a:rPr>
                  <a:t>I am willing to take risks to ensure that my life is a series of adventures as unique as I am</a:t>
                </a:r>
                <a:r>
                  <a:rPr lang="en-US" sz="875" dirty="0">
                    <a:solidFill>
                      <a:srgbClr val="FFFFFF"/>
                    </a:solidFill>
                    <a:cs typeface="Arial"/>
                  </a:rPr>
                  <a:t>.</a:t>
                </a:r>
              </a:p>
            </p:txBody>
          </p:sp>
          <p:sp>
            <p:nvSpPr>
              <p:cNvPr id="114" name="Rectangle 113"/>
              <p:cNvSpPr/>
              <p:nvPr/>
            </p:nvSpPr>
            <p:spPr>
              <a:xfrm>
                <a:off x="2044124" y="6583919"/>
                <a:ext cx="1205451" cy="262674"/>
              </a:xfrm>
              <a:prstGeom prst="rect">
                <a:avLst/>
              </a:prstGeom>
            </p:spPr>
            <p:txBody>
              <a:bodyPr wrap="square">
                <a:spAutoFit/>
              </a:bodyPr>
              <a:lstStyle/>
              <a:p>
                <a:pPr defTabSz="407214" fontAlgn="b"/>
                <a:r>
                  <a:rPr lang="en-US" sz="688" b="1" i="1" dirty="0">
                    <a:solidFill>
                      <a:prstClr val="white"/>
                    </a:solidFill>
                    <a:ea typeface="Arial" charset="0"/>
                    <a:cs typeface="Arial" charset="0"/>
                  </a:rPr>
                  <a:t>EXPRESSIVE</a:t>
                </a:r>
              </a:p>
            </p:txBody>
          </p:sp>
        </p:grpSp>
        <p:sp>
          <p:nvSpPr>
            <p:cNvPr id="112" name="TextBox 111"/>
            <p:cNvSpPr txBox="1"/>
            <p:nvPr/>
          </p:nvSpPr>
          <p:spPr>
            <a:xfrm>
              <a:off x="190273" y="2340410"/>
              <a:ext cx="1402227" cy="295039"/>
            </a:xfrm>
            <a:prstGeom prst="rect">
              <a:avLst/>
            </a:prstGeom>
            <a:solidFill>
              <a:schemeClr val="tx1">
                <a:lumMod val="50000"/>
                <a:lumOff val="50000"/>
              </a:schemeClr>
            </a:solidFill>
          </p:spPr>
          <p:txBody>
            <a:bodyPr wrap="square" lIns="0" tIns="0" rIns="0" bIns="0" rtlCol="0">
              <a:spAutoFit/>
            </a:bodyPr>
            <a:lstStyle/>
            <a:p>
              <a:pPr algn="ctr" defTabSz="407214"/>
              <a:r>
                <a:rPr lang="en-US" sz="1438" b="1" i="1" dirty="0">
                  <a:solidFill>
                    <a:srgbClr val="FFFFFF"/>
                  </a:solidFill>
                </a:rPr>
                <a:t>EXPRESSIVE</a:t>
              </a:r>
            </a:p>
          </p:txBody>
        </p:sp>
      </p:grpSp>
      <p:grpSp>
        <p:nvGrpSpPr>
          <p:cNvPr id="62" name="Group 61"/>
          <p:cNvGrpSpPr/>
          <p:nvPr/>
        </p:nvGrpSpPr>
        <p:grpSpPr>
          <a:xfrm>
            <a:off x="3009903" y="1992127"/>
            <a:ext cx="3097072" cy="1154232"/>
            <a:chOff x="4005532" y="1204192"/>
            <a:chExt cx="3679310" cy="1538976"/>
          </a:xfrm>
        </p:grpSpPr>
        <p:pic>
          <p:nvPicPr>
            <p:cNvPr id="105" name="Picture 104" descr="Connected.jpg"/>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4005532" y="1278623"/>
              <a:ext cx="2685794" cy="1316676"/>
            </a:xfrm>
            <a:prstGeom prst="rect">
              <a:avLst/>
            </a:prstGeom>
          </p:spPr>
        </p:pic>
        <p:grpSp>
          <p:nvGrpSpPr>
            <p:cNvPr id="106" name="Group 105"/>
            <p:cNvGrpSpPr/>
            <p:nvPr/>
          </p:nvGrpSpPr>
          <p:grpSpPr>
            <a:xfrm>
              <a:off x="6582335" y="1204192"/>
              <a:ext cx="1102507" cy="1538976"/>
              <a:chOff x="3289029" y="5321522"/>
              <a:chExt cx="1224412" cy="1519515"/>
            </a:xfrm>
          </p:grpSpPr>
          <p:sp>
            <p:nvSpPr>
              <p:cNvPr id="108" name="Rounded Rectangle 107"/>
              <p:cNvSpPr/>
              <p:nvPr/>
            </p:nvSpPr>
            <p:spPr>
              <a:xfrm>
                <a:off x="3289029" y="5321522"/>
                <a:ext cx="1205369" cy="1485846"/>
              </a:xfrm>
              <a:prstGeom prst="roundRect">
                <a:avLst>
                  <a:gd name="adj" fmla="val 15459"/>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r>
                  <a:rPr lang="en-IN" sz="875" dirty="0">
                    <a:solidFill>
                      <a:srgbClr val="FFFFFF"/>
                    </a:solidFill>
                    <a:cs typeface="Arial"/>
                  </a:rPr>
                  <a:t>It’s important to me that I live an external life that represents my internal values</a:t>
                </a:r>
                <a:r>
                  <a:rPr lang="en-IN" sz="1000" dirty="0">
                    <a:solidFill>
                      <a:srgbClr val="FFFFFF"/>
                    </a:solidFill>
                    <a:cs typeface="Arial"/>
                  </a:rPr>
                  <a:t>.</a:t>
                </a:r>
                <a:endParaRPr lang="en-US" sz="1000" dirty="0">
                  <a:solidFill>
                    <a:srgbClr val="FFFFFF"/>
                  </a:solidFill>
                  <a:cs typeface="Arial"/>
                </a:endParaRPr>
              </a:p>
            </p:txBody>
          </p:sp>
          <p:sp>
            <p:nvSpPr>
              <p:cNvPr id="109" name="Rectangle 108"/>
              <p:cNvSpPr/>
              <p:nvPr/>
            </p:nvSpPr>
            <p:spPr>
              <a:xfrm>
                <a:off x="3307991" y="6580117"/>
                <a:ext cx="1205450" cy="260920"/>
              </a:xfrm>
              <a:prstGeom prst="rect">
                <a:avLst/>
              </a:prstGeom>
            </p:spPr>
            <p:txBody>
              <a:bodyPr wrap="square">
                <a:spAutoFit/>
              </a:bodyPr>
              <a:lstStyle/>
              <a:p>
                <a:pPr defTabSz="407214" fontAlgn="b"/>
                <a:r>
                  <a:rPr lang="en-US" sz="688" b="1" i="1" dirty="0">
                    <a:solidFill>
                      <a:prstClr val="white"/>
                    </a:solidFill>
                    <a:ea typeface="Arial" charset="0"/>
                    <a:cs typeface="Arial" charset="0"/>
                  </a:rPr>
                  <a:t>CONNECTED</a:t>
                </a:r>
              </a:p>
            </p:txBody>
          </p:sp>
        </p:grpSp>
        <p:sp>
          <p:nvSpPr>
            <p:cNvPr id="107" name="TextBox 106"/>
            <p:cNvSpPr txBox="1"/>
            <p:nvPr/>
          </p:nvSpPr>
          <p:spPr>
            <a:xfrm>
              <a:off x="4058532" y="2352284"/>
              <a:ext cx="1402226" cy="295039"/>
            </a:xfrm>
            <a:prstGeom prst="rect">
              <a:avLst/>
            </a:prstGeom>
            <a:solidFill>
              <a:schemeClr val="bg2">
                <a:lumMod val="50000"/>
              </a:schemeClr>
            </a:solidFill>
          </p:spPr>
          <p:txBody>
            <a:bodyPr wrap="square" lIns="0" tIns="0" rIns="0" bIns="0" rtlCol="0">
              <a:spAutoFit/>
            </a:bodyPr>
            <a:lstStyle/>
            <a:p>
              <a:pPr algn="ctr" defTabSz="407214"/>
              <a:r>
                <a:rPr lang="en-US" sz="1438" b="1" i="1" dirty="0">
                  <a:solidFill>
                    <a:srgbClr val="FFFFFF"/>
                  </a:solidFill>
                </a:rPr>
                <a:t>CONNECTED</a:t>
              </a:r>
            </a:p>
          </p:txBody>
        </p:sp>
      </p:grpSp>
      <p:grpSp>
        <p:nvGrpSpPr>
          <p:cNvPr id="63" name="Group 62"/>
          <p:cNvGrpSpPr/>
          <p:nvPr/>
        </p:nvGrpSpPr>
        <p:grpSpPr>
          <a:xfrm>
            <a:off x="6068066" y="1966967"/>
            <a:ext cx="3008369" cy="1179884"/>
            <a:chOff x="7962044" y="1170630"/>
            <a:chExt cx="3724587" cy="1573179"/>
          </a:xfrm>
        </p:grpSpPr>
        <p:pic>
          <p:nvPicPr>
            <p:cNvPr id="100" name="Picture 2" descr="C:\Users\asrania\Downloads\Driven.jpg"/>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962044" y="1283982"/>
              <a:ext cx="2795305" cy="1302761"/>
            </a:xfrm>
            <a:prstGeom prst="rect">
              <a:avLst/>
            </a:prstGeom>
            <a:noFill/>
            <a:extLst>
              <a:ext uri="{909E8E84-426E-40DD-AFC4-6F175D3DCCD1}">
                <a14:hiddenFill xmlns:a14="http://schemas.microsoft.com/office/drawing/2010/main">
                  <a:solidFill>
                    <a:srgbClr val="FFFFFF"/>
                  </a:solidFill>
                </a14:hiddenFill>
              </a:ext>
            </a:extLst>
          </p:spPr>
        </p:pic>
        <p:grpSp>
          <p:nvGrpSpPr>
            <p:cNvPr id="101" name="Group 100"/>
            <p:cNvGrpSpPr/>
            <p:nvPr/>
          </p:nvGrpSpPr>
          <p:grpSpPr>
            <a:xfrm>
              <a:off x="10594418" y="1170630"/>
              <a:ext cx="1092213" cy="1573179"/>
              <a:chOff x="4585123" y="5284140"/>
              <a:chExt cx="1212979" cy="1557626"/>
            </a:xfrm>
          </p:grpSpPr>
          <p:sp>
            <p:nvSpPr>
              <p:cNvPr id="103" name="Rounded Rectangle 102"/>
              <p:cNvSpPr/>
              <p:nvPr/>
            </p:nvSpPr>
            <p:spPr>
              <a:xfrm>
                <a:off x="4592732" y="5284140"/>
                <a:ext cx="1205370" cy="1489998"/>
              </a:xfrm>
              <a:prstGeom prst="roundRect">
                <a:avLst>
                  <a:gd name="adj" fmla="val 15459"/>
                </a:avLst>
              </a:prstGeom>
              <a:solidFill>
                <a:srgbClr val="E00521"/>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spcAft>
                    <a:spcPts val="371"/>
                  </a:spcAft>
                </a:pPr>
                <a:r>
                  <a:rPr lang="en-US" sz="875" dirty="0">
                    <a:solidFill>
                      <a:srgbClr val="FFFFFF"/>
                    </a:solidFill>
                    <a:cs typeface="Arial" panose="020B0604020202020204" pitchFamily="34" charset="0"/>
                  </a:rPr>
                  <a:t>Life is there for the taking. If I work hard, I can provide for my family and still come out on top.</a:t>
                </a:r>
              </a:p>
            </p:txBody>
          </p:sp>
          <p:sp>
            <p:nvSpPr>
              <p:cNvPr id="104" name="Rectangle 103"/>
              <p:cNvSpPr/>
              <p:nvPr/>
            </p:nvSpPr>
            <p:spPr>
              <a:xfrm>
                <a:off x="4585123" y="6580117"/>
                <a:ext cx="1205452" cy="261649"/>
              </a:xfrm>
              <a:prstGeom prst="rect">
                <a:avLst/>
              </a:prstGeom>
            </p:spPr>
            <p:txBody>
              <a:bodyPr wrap="square">
                <a:spAutoFit/>
              </a:bodyPr>
              <a:lstStyle/>
              <a:p>
                <a:pPr defTabSz="407214" fontAlgn="b"/>
                <a:r>
                  <a:rPr lang="en-US" sz="688" b="1" i="1" dirty="0">
                    <a:solidFill>
                      <a:prstClr val="white"/>
                    </a:solidFill>
                    <a:ea typeface="Arial" charset="0"/>
                    <a:cs typeface="Arial" charset="0"/>
                  </a:rPr>
                  <a:t>DRIVEN</a:t>
                </a:r>
              </a:p>
            </p:txBody>
          </p:sp>
        </p:grpSp>
        <p:sp>
          <p:nvSpPr>
            <p:cNvPr id="102" name="TextBox 101"/>
            <p:cNvSpPr txBox="1"/>
            <p:nvPr/>
          </p:nvSpPr>
          <p:spPr>
            <a:xfrm>
              <a:off x="7969339" y="2340409"/>
              <a:ext cx="1402227" cy="295039"/>
            </a:xfrm>
            <a:prstGeom prst="rect">
              <a:avLst/>
            </a:prstGeom>
            <a:solidFill>
              <a:srgbClr val="E00521"/>
            </a:solidFill>
          </p:spPr>
          <p:txBody>
            <a:bodyPr wrap="square" lIns="0" tIns="0" rIns="0" bIns="0" rtlCol="0">
              <a:spAutoFit/>
            </a:bodyPr>
            <a:lstStyle/>
            <a:p>
              <a:pPr algn="ctr" defTabSz="407214"/>
              <a:r>
                <a:rPr lang="en-US" sz="1438" b="1" i="1" dirty="0">
                  <a:solidFill>
                    <a:srgbClr val="FFFFFF"/>
                  </a:solidFill>
                </a:rPr>
                <a:t>DRIVEN</a:t>
              </a:r>
            </a:p>
          </p:txBody>
        </p:sp>
      </p:grpSp>
      <p:sp>
        <p:nvSpPr>
          <p:cNvPr id="98" name="Rounded Rectangle 97"/>
          <p:cNvSpPr/>
          <p:nvPr/>
        </p:nvSpPr>
        <p:spPr>
          <a:xfrm>
            <a:off x="2017775" y="3240430"/>
            <a:ext cx="983628" cy="1133191"/>
          </a:xfrm>
          <a:prstGeom prst="roundRect">
            <a:avLst>
              <a:gd name="adj" fmla="val 15459"/>
            </a:avLst>
          </a:prstGeom>
          <a:solidFill>
            <a:srgbClr val="710D16"/>
          </a:solidFill>
          <a:ln>
            <a:noFill/>
          </a:ln>
          <a:effectLst/>
        </p:spPr>
        <p:style>
          <a:lnRef idx="1">
            <a:schemeClr val="accent1"/>
          </a:lnRef>
          <a:fillRef idx="3">
            <a:schemeClr val="accent1"/>
          </a:fillRef>
          <a:effectRef idx="2">
            <a:schemeClr val="accent1"/>
          </a:effectRef>
          <a:fontRef idx="minor">
            <a:schemeClr val="lt1"/>
          </a:fontRef>
        </p:style>
        <p:txBody>
          <a:bodyPr lIns="0" tIns="81441" rIns="0" bIns="0" rtlCol="0" anchor="t"/>
          <a:lstStyle/>
          <a:p>
            <a:pPr defTabSz="407214">
              <a:lnSpc>
                <a:spcPct val="110000"/>
              </a:lnSpc>
            </a:pPr>
            <a:r>
              <a:rPr lang="en-US" sz="875" dirty="0">
                <a:solidFill>
                  <a:srgbClr val="FFFFFF"/>
                </a:solidFill>
                <a:cs typeface="Arial"/>
              </a:rPr>
              <a:t>Regardless of how much you have going on, you can always make time for family.</a:t>
            </a:r>
          </a:p>
          <a:p>
            <a:pPr defTabSz="407214">
              <a:lnSpc>
                <a:spcPct val="110000"/>
              </a:lnSpc>
            </a:pPr>
            <a:endParaRPr lang="en-US" sz="625" dirty="0">
              <a:solidFill>
                <a:srgbClr val="FFFFFF"/>
              </a:solidFill>
              <a:ea typeface="Arial" charset="0"/>
              <a:cs typeface="Arial"/>
            </a:endParaRPr>
          </a:p>
          <a:p>
            <a:pPr defTabSz="407214">
              <a:lnSpc>
                <a:spcPct val="110000"/>
              </a:lnSpc>
            </a:pPr>
            <a:r>
              <a:rPr lang="en-US" sz="688" i="1" dirty="0">
                <a:solidFill>
                  <a:srgbClr val="FFFFFF"/>
                </a:solidFill>
                <a:ea typeface="Arial" charset="0"/>
                <a:cs typeface="Arial"/>
              </a:rPr>
              <a:t>  AT CAPACITY</a:t>
            </a:r>
            <a:endParaRPr lang="en-US" sz="688" i="1" dirty="0">
              <a:solidFill>
                <a:srgbClr val="FFFFFF"/>
              </a:solidFill>
              <a:ea typeface="Arial" charset="0"/>
              <a:cs typeface="Arial" charset="0"/>
            </a:endParaRPr>
          </a:p>
        </p:txBody>
      </p:sp>
      <p:grpSp>
        <p:nvGrpSpPr>
          <p:cNvPr id="65" name="Group 64"/>
          <p:cNvGrpSpPr/>
          <p:nvPr/>
        </p:nvGrpSpPr>
        <p:grpSpPr>
          <a:xfrm>
            <a:off x="3001403" y="3220360"/>
            <a:ext cx="3076972" cy="1120924"/>
            <a:chOff x="4046661" y="2841835"/>
            <a:chExt cx="3650192" cy="1494565"/>
          </a:xfrm>
        </p:grpSpPr>
        <p:pic>
          <p:nvPicPr>
            <p:cNvPr id="91" name="Picture 90" descr="Rock Steady.jpg"/>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4049984" y="2919693"/>
              <a:ext cx="2629967" cy="1325099"/>
            </a:xfrm>
            <a:prstGeom prst="rect">
              <a:avLst/>
            </a:prstGeom>
          </p:spPr>
        </p:pic>
        <p:grpSp>
          <p:nvGrpSpPr>
            <p:cNvPr id="92" name="Group 91"/>
            <p:cNvGrpSpPr/>
            <p:nvPr/>
          </p:nvGrpSpPr>
          <p:grpSpPr>
            <a:xfrm>
              <a:off x="6605451" y="2841835"/>
              <a:ext cx="1091402" cy="1494565"/>
              <a:chOff x="7136379" y="5321525"/>
              <a:chExt cx="1212081" cy="1500877"/>
            </a:xfrm>
          </p:grpSpPr>
          <p:sp>
            <p:nvSpPr>
              <p:cNvPr id="94" name="Rounded Rectangle 93"/>
              <p:cNvSpPr/>
              <p:nvPr/>
            </p:nvSpPr>
            <p:spPr>
              <a:xfrm>
                <a:off x="7143090" y="5321525"/>
                <a:ext cx="1205370" cy="1485846"/>
              </a:xfrm>
              <a:prstGeom prst="roundRect">
                <a:avLst>
                  <a:gd name="adj" fmla="val 15459"/>
                </a:avLst>
              </a:prstGeom>
              <a:solidFill>
                <a:schemeClr val="accent1">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r>
                  <a:rPr lang="en-US" sz="875" dirty="0">
                    <a:solidFill>
                      <a:srgbClr val="FFFFFF"/>
                    </a:solidFill>
                    <a:cs typeface="Arial"/>
                  </a:rPr>
                  <a:t>My family and focus keep me grounded and excited for what’s ahead.</a:t>
                </a:r>
              </a:p>
            </p:txBody>
          </p:sp>
          <p:sp>
            <p:nvSpPr>
              <p:cNvPr id="95" name="Rectangle 94"/>
              <p:cNvSpPr/>
              <p:nvPr/>
            </p:nvSpPr>
            <p:spPr>
              <a:xfrm>
                <a:off x="7136379" y="6557025"/>
                <a:ext cx="1205450" cy="265377"/>
              </a:xfrm>
              <a:prstGeom prst="rect">
                <a:avLst/>
              </a:prstGeom>
            </p:spPr>
            <p:txBody>
              <a:bodyPr wrap="square">
                <a:spAutoFit/>
              </a:bodyPr>
              <a:lstStyle/>
              <a:p>
                <a:pPr defTabSz="407214" fontAlgn="b"/>
                <a:r>
                  <a:rPr lang="en-US" sz="688" b="1" i="1" dirty="0">
                    <a:solidFill>
                      <a:prstClr val="white"/>
                    </a:solidFill>
                    <a:ea typeface="Arial" charset="0"/>
                    <a:cs typeface="Arial" charset="0"/>
                  </a:rPr>
                  <a:t>ROCK STEADY</a:t>
                </a:r>
              </a:p>
            </p:txBody>
          </p:sp>
        </p:grpSp>
        <p:sp>
          <p:nvSpPr>
            <p:cNvPr id="93" name="TextBox 92"/>
            <p:cNvSpPr txBox="1"/>
            <p:nvPr/>
          </p:nvSpPr>
          <p:spPr>
            <a:xfrm>
              <a:off x="4046661" y="3992893"/>
              <a:ext cx="1521417" cy="295039"/>
            </a:xfrm>
            <a:prstGeom prst="rect">
              <a:avLst/>
            </a:prstGeom>
            <a:solidFill>
              <a:schemeClr val="accent1">
                <a:lumMod val="50000"/>
              </a:schemeClr>
            </a:solidFill>
          </p:spPr>
          <p:txBody>
            <a:bodyPr wrap="square" lIns="0" tIns="0" rIns="0" bIns="0" rtlCol="0">
              <a:spAutoFit/>
            </a:bodyPr>
            <a:lstStyle/>
            <a:p>
              <a:pPr algn="ctr" defTabSz="407214"/>
              <a:r>
                <a:rPr lang="en-US" sz="1438" b="1" i="1" dirty="0">
                  <a:solidFill>
                    <a:srgbClr val="FFFFFF"/>
                  </a:solidFill>
                </a:rPr>
                <a:t>ROCK STEADY</a:t>
              </a:r>
            </a:p>
          </p:txBody>
        </p:sp>
      </p:grpSp>
      <p:grpSp>
        <p:nvGrpSpPr>
          <p:cNvPr id="66" name="Group 65"/>
          <p:cNvGrpSpPr/>
          <p:nvPr/>
        </p:nvGrpSpPr>
        <p:grpSpPr>
          <a:xfrm>
            <a:off x="6068065" y="3220383"/>
            <a:ext cx="3003318" cy="1138647"/>
            <a:chOff x="8040112" y="2841840"/>
            <a:chExt cx="3649566" cy="1518194"/>
          </a:xfrm>
        </p:grpSpPr>
        <p:pic>
          <p:nvPicPr>
            <p:cNvPr id="85" name="Picture 84" descr="downtoearth2.jpg"/>
            <p:cNvPicPr>
              <a:picLocks noChangeAspect="1"/>
            </p:cNvPicPr>
            <p:nvPr/>
          </p:nvPicPr>
          <p:blipFill rotWithShape="1">
            <a:blip r:embed="rId9" cstate="email">
              <a:extLst>
                <a:ext uri="{28A0092B-C50C-407E-A947-70E740481C1C}">
                  <a14:useLocalDpi xmlns:a14="http://schemas.microsoft.com/office/drawing/2010/main"/>
                </a:ext>
              </a:extLst>
            </a:blip>
            <a:srcRect/>
            <a:stretch/>
          </p:blipFill>
          <p:spPr>
            <a:xfrm flipH="1">
              <a:off x="8044977" y="2892529"/>
              <a:ext cx="2818161" cy="1378655"/>
            </a:xfrm>
            <a:prstGeom prst="rect">
              <a:avLst/>
            </a:prstGeom>
          </p:spPr>
        </p:pic>
        <p:grpSp>
          <p:nvGrpSpPr>
            <p:cNvPr id="86" name="Group 85"/>
            <p:cNvGrpSpPr/>
            <p:nvPr/>
          </p:nvGrpSpPr>
          <p:grpSpPr>
            <a:xfrm>
              <a:off x="8040112" y="2841840"/>
              <a:ext cx="3649566" cy="1518194"/>
              <a:chOff x="8038017" y="2841837"/>
              <a:chExt cx="3648616" cy="1518194"/>
            </a:xfrm>
          </p:grpSpPr>
          <p:grpSp>
            <p:nvGrpSpPr>
              <p:cNvPr id="87" name="Group 86"/>
              <p:cNvGrpSpPr/>
              <p:nvPr/>
            </p:nvGrpSpPr>
            <p:grpSpPr>
              <a:xfrm>
                <a:off x="10594419" y="2841837"/>
                <a:ext cx="1092214" cy="1518194"/>
                <a:chOff x="8413511" y="5317371"/>
                <a:chExt cx="1212980" cy="1528866"/>
              </a:xfrm>
            </p:grpSpPr>
            <p:sp>
              <p:nvSpPr>
                <p:cNvPr id="89" name="Rounded Rectangle 88"/>
                <p:cNvSpPr/>
                <p:nvPr/>
              </p:nvSpPr>
              <p:spPr>
                <a:xfrm>
                  <a:off x="8421121" y="5317371"/>
                  <a:ext cx="1205370" cy="1489998"/>
                </a:xfrm>
                <a:prstGeom prst="roundRect">
                  <a:avLst>
                    <a:gd name="adj" fmla="val 15459"/>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r>
                    <a:rPr lang="en-US" sz="875" dirty="0">
                      <a:solidFill>
                        <a:srgbClr val="FFFFFF"/>
                      </a:solidFill>
                      <a:cs typeface="Arial"/>
                    </a:rPr>
                    <a:t>I think  an adventure is the best way to experience what life has to offer.</a:t>
                  </a:r>
                </a:p>
              </p:txBody>
            </p:sp>
            <p:sp>
              <p:nvSpPr>
                <p:cNvPr id="90" name="Rectangle 89"/>
                <p:cNvSpPr/>
                <p:nvPr/>
              </p:nvSpPr>
              <p:spPr>
                <a:xfrm>
                  <a:off x="8413511" y="6580118"/>
                  <a:ext cx="1205449" cy="266119"/>
                </a:xfrm>
                <a:prstGeom prst="rect">
                  <a:avLst/>
                </a:prstGeom>
              </p:spPr>
              <p:txBody>
                <a:bodyPr wrap="square">
                  <a:spAutoFit/>
                </a:bodyPr>
                <a:lstStyle/>
                <a:p>
                  <a:pPr defTabSz="407214" fontAlgn="b"/>
                  <a:r>
                    <a:rPr lang="en-US" sz="688" b="1" i="1" dirty="0">
                      <a:solidFill>
                        <a:prstClr val="white"/>
                      </a:solidFill>
                      <a:ea typeface="Arial" charset="0"/>
                      <a:cs typeface="Arial" charset="0"/>
                    </a:rPr>
                    <a:t>DOWN TO EARTH</a:t>
                  </a:r>
                </a:p>
              </p:txBody>
            </p:sp>
          </p:grpSp>
          <p:sp>
            <p:nvSpPr>
              <p:cNvPr id="88" name="TextBox 87"/>
              <p:cNvSpPr txBox="1"/>
              <p:nvPr/>
            </p:nvSpPr>
            <p:spPr>
              <a:xfrm>
                <a:off x="8038017" y="4020979"/>
                <a:ext cx="1863424" cy="295038"/>
              </a:xfrm>
              <a:prstGeom prst="rect">
                <a:avLst/>
              </a:prstGeom>
              <a:solidFill>
                <a:schemeClr val="accent1"/>
              </a:solidFill>
            </p:spPr>
            <p:txBody>
              <a:bodyPr wrap="square" lIns="0" tIns="0" rIns="0" bIns="0" rtlCol="0">
                <a:spAutoFit/>
              </a:bodyPr>
              <a:lstStyle/>
              <a:p>
                <a:pPr algn="ctr" defTabSz="407214"/>
                <a:r>
                  <a:rPr lang="en-US" sz="1438" b="1" i="1" dirty="0">
                    <a:solidFill>
                      <a:srgbClr val="FFFFFF"/>
                    </a:solidFill>
                  </a:rPr>
                  <a:t>DOWN TO EARTH</a:t>
                </a:r>
              </a:p>
            </p:txBody>
          </p:sp>
        </p:grpSp>
      </p:grpSp>
      <p:grpSp>
        <p:nvGrpSpPr>
          <p:cNvPr id="81" name="Group 80"/>
          <p:cNvGrpSpPr/>
          <p:nvPr/>
        </p:nvGrpSpPr>
        <p:grpSpPr>
          <a:xfrm>
            <a:off x="2034019" y="4445487"/>
            <a:ext cx="939351" cy="1189736"/>
            <a:chOff x="9694077" y="5308573"/>
            <a:chExt cx="1205451" cy="1498797"/>
          </a:xfrm>
        </p:grpSpPr>
        <p:sp>
          <p:nvSpPr>
            <p:cNvPr id="83" name="Rounded Rectangle 82"/>
            <p:cNvSpPr/>
            <p:nvPr/>
          </p:nvSpPr>
          <p:spPr>
            <a:xfrm>
              <a:off x="9694077" y="5308573"/>
              <a:ext cx="1205370" cy="1498797"/>
            </a:xfrm>
            <a:prstGeom prst="roundRect">
              <a:avLst>
                <a:gd name="adj" fmla="val 15459"/>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r>
                <a:rPr lang="en-US" sz="875" dirty="0">
                  <a:solidFill>
                    <a:srgbClr val="FFFFFF"/>
                  </a:solidFill>
                  <a:cs typeface="Arial"/>
                </a:rPr>
                <a:t>I’m looking forward to the next stage of life and living out my dreams and all I’ve aspired to do. </a:t>
              </a:r>
            </a:p>
          </p:txBody>
        </p:sp>
        <p:sp>
          <p:nvSpPr>
            <p:cNvPr id="84" name="Rectangle 83"/>
            <p:cNvSpPr/>
            <p:nvPr/>
          </p:nvSpPr>
          <p:spPr>
            <a:xfrm>
              <a:off x="9694077" y="6557023"/>
              <a:ext cx="1205451" cy="249682"/>
            </a:xfrm>
            <a:prstGeom prst="rect">
              <a:avLst/>
            </a:prstGeom>
          </p:spPr>
          <p:txBody>
            <a:bodyPr wrap="square">
              <a:spAutoFit/>
            </a:bodyPr>
            <a:lstStyle/>
            <a:p>
              <a:pPr defTabSz="407214" fontAlgn="b"/>
              <a:r>
                <a:rPr lang="en-US" sz="688" b="1" i="1" dirty="0">
                  <a:solidFill>
                    <a:prstClr val="white"/>
                  </a:solidFill>
                  <a:ea typeface="Arial" charset="0"/>
                  <a:cs typeface="Arial" charset="0"/>
                </a:rPr>
                <a:t>SOPHISTICATED</a:t>
              </a:r>
            </a:p>
          </p:txBody>
        </p:sp>
      </p:grpSp>
      <p:sp>
        <p:nvSpPr>
          <p:cNvPr id="82" name="TextBox 81"/>
          <p:cNvSpPr txBox="1"/>
          <p:nvPr/>
        </p:nvSpPr>
        <p:spPr>
          <a:xfrm>
            <a:off x="109699" y="5326868"/>
            <a:ext cx="1520338" cy="221279"/>
          </a:xfrm>
          <a:prstGeom prst="rect">
            <a:avLst/>
          </a:prstGeom>
          <a:solidFill>
            <a:schemeClr val="accent1">
              <a:lumMod val="75000"/>
            </a:schemeClr>
          </a:solidFill>
        </p:spPr>
        <p:txBody>
          <a:bodyPr wrap="square" lIns="0" tIns="0" rIns="0" bIns="0" rtlCol="0">
            <a:spAutoFit/>
          </a:bodyPr>
          <a:lstStyle/>
          <a:p>
            <a:pPr algn="ctr" defTabSz="407214"/>
            <a:r>
              <a:rPr lang="en-US" sz="1438" b="1" i="1" dirty="0">
                <a:solidFill>
                  <a:srgbClr val="FFFFFF"/>
                </a:solidFill>
              </a:rPr>
              <a:t>SOPHISTICATED</a:t>
            </a:r>
          </a:p>
        </p:txBody>
      </p:sp>
      <p:grpSp>
        <p:nvGrpSpPr>
          <p:cNvPr id="68" name="Group 67"/>
          <p:cNvGrpSpPr/>
          <p:nvPr/>
        </p:nvGrpSpPr>
        <p:grpSpPr>
          <a:xfrm>
            <a:off x="2921094" y="4445486"/>
            <a:ext cx="3173711" cy="1189735"/>
            <a:chOff x="4049986" y="4475339"/>
            <a:chExt cx="3667269" cy="1586314"/>
          </a:xfrm>
        </p:grpSpPr>
        <p:pic>
          <p:nvPicPr>
            <p:cNvPr id="75" name="Picture 2" descr="MT.jpg"/>
            <p:cNvPicPr>
              <a:picLocks noChangeAspect="1" noChangeArrowheads="1"/>
            </p:cNvPicPr>
            <p:nvPr/>
          </p:nvPicPr>
          <p:blipFill rotWithShape="1">
            <a:blip r:embed="rId10" cstate="email">
              <a:extLst>
                <a:ext uri="{28A0092B-C50C-407E-A947-70E740481C1C}">
                  <a14:useLocalDpi xmlns:a14="http://schemas.microsoft.com/office/drawing/2010/main"/>
                </a:ext>
              </a:extLst>
            </a:blip>
            <a:srcRect/>
            <a:stretch>
              <a:fillRect/>
            </a:stretch>
          </p:blipFill>
          <p:spPr bwMode="auto">
            <a:xfrm>
              <a:off x="4058533" y="4611801"/>
              <a:ext cx="2685794" cy="1316676"/>
            </a:xfrm>
            <a:prstGeom prst="rect">
              <a:avLst/>
            </a:prstGeom>
            <a:noFill/>
            <a:extLst>
              <a:ext uri="{909E8E84-426E-40DD-AFC4-6F175D3DCCD1}">
                <a14:hiddenFill xmlns:a14="http://schemas.microsoft.com/office/drawing/2010/main">
                  <a:solidFill>
                    <a:srgbClr val="FFFFFF"/>
                  </a:solidFill>
                </a14:hiddenFill>
              </a:ext>
            </a:extLst>
          </p:spPr>
        </p:pic>
        <p:grpSp>
          <p:nvGrpSpPr>
            <p:cNvPr id="76" name="Group 75"/>
            <p:cNvGrpSpPr/>
            <p:nvPr/>
          </p:nvGrpSpPr>
          <p:grpSpPr>
            <a:xfrm>
              <a:off x="6625854" y="4475339"/>
              <a:ext cx="1091401" cy="1586314"/>
              <a:chOff x="10960962" y="5310906"/>
              <a:chExt cx="1212078" cy="1496466"/>
            </a:xfrm>
          </p:grpSpPr>
          <p:sp>
            <p:nvSpPr>
              <p:cNvPr id="78" name="Rounded Rectangle 77"/>
              <p:cNvSpPr/>
              <p:nvPr/>
            </p:nvSpPr>
            <p:spPr>
              <a:xfrm>
                <a:off x="10967670" y="5310906"/>
                <a:ext cx="1205370" cy="1496466"/>
              </a:xfrm>
              <a:prstGeom prst="roundRect">
                <a:avLst>
                  <a:gd name="adj" fmla="val 15459"/>
                </a:avLst>
              </a:prstGeom>
              <a:solidFill>
                <a:schemeClr val="accent3">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r>
                  <a:rPr lang="en-IN" sz="875" dirty="0">
                    <a:solidFill>
                      <a:srgbClr val="FFFFFF"/>
                    </a:solidFill>
                    <a:cs typeface="Arial"/>
                  </a:rPr>
                  <a:t>I have planned all my life for this moment to experience the best life has to offer.</a:t>
                </a:r>
                <a:endParaRPr lang="en-US" sz="875" dirty="0">
                  <a:solidFill>
                    <a:srgbClr val="FFFFFF"/>
                  </a:solidFill>
                  <a:cs typeface="Arial"/>
                </a:endParaRPr>
              </a:p>
            </p:txBody>
          </p:sp>
          <p:sp>
            <p:nvSpPr>
              <p:cNvPr id="79" name="Rectangle 78"/>
              <p:cNvSpPr/>
              <p:nvPr/>
            </p:nvSpPr>
            <p:spPr>
              <a:xfrm>
                <a:off x="10960962" y="6557023"/>
                <a:ext cx="1205450" cy="249294"/>
              </a:xfrm>
              <a:prstGeom prst="rect">
                <a:avLst/>
              </a:prstGeom>
            </p:spPr>
            <p:txBody>
              <a:bodyPr wrap="square">
                <a:spAutoFit/>
              </a:bodyPr>
              <a:lstStyle/>
              <a:p>
                <a:pPr defTabSz="407214" fontAlgn="b"/>
                <a:r>
                  <a:rPr lang="en-US" sz="688" b="1" i="1" dirty="0">
                    <a:solidFill>
                      <a:prstClr val="white"/>
                    </a:solidFill>
                    <a:ea typeface="Arial" charset="0"/>
                    <a:cs typeface="Arial" charset="0"/>
                  </a:rPr>
                  <a:t>MEASURE TWICE</a:t>
                </a:r>
              </a:p>
            </p:txBody>
          </p:sp>
        </p:grpSp>
        <p:sp>
          <p:nvSpPr>
            <p:cNvPr id="77" name="TextBox 76"/>
            <p:cNvSpPr txBox="1"/>
            <p:nvPr/>
          </p:nvSpPr>
          <p:spPr>
            <a:xfrm>
              <a:off x="4049986" y="5682260"/>
              <a:ext cx="1826771" cy="295039"/>
            </a:xfrm>
            <a:prstGeom prst="rect">
              <a:avLst/>
            </a:prstGeom>
            <a:solidFill>
              <a:schemeClr val="accent3">
                <a:lumMod val="50000"/>
              </a:schemeClr>
            </a:solidFill>
          </p:spPr>
          <p:txBody>
            <a:bodyPr wrap="square" lIns="0" tIns="0" rIns="0" bIns="0" rtlCol="0">
              <a:spAutoFit/>
            </a:bodyPr>
            <a:lstStyle/>
            <a:p>
              <a:pPr algn="ctr" defTabSz="407214"/>
              <a:r>
                <a:rPr lang="en-US" sz="1438" b="1" i="1" dirty="0">
                  <a:solidFill>
                    <a:srgbClr val="FFFFFF"/>
                  </a:solidFill>
                </a:rPr>
                <a:t>MEASURE TWICE</a:t>
              </a:r>
            </a:p>
          </p:txBody>
        </p:sp>
      </p:grpSp>
      <p:grpSp>
        <p:nvGrpSpPr>
          <p:cNvPr id="69" name="Group 68"/>
          <p:cNvGrpSpPr/>
          <p:nvPr/>
        </p:nvGrpSpPr>
        <p:grpSpPr>
          <a:xfrm>
            <a:off x="6068058" y="4445488"/>
            <a:ext cx="3008671" cy="1207258"/>
            <a:chOff x="7957467" y="4475339"/>
            <a:chExt cx="3729161" cy="1609676"/>
          </a:xfrm>
        </p:grpSpPr>
        <p:pic>
          <p:nvPicPr>
            <p:cNvPr id="70" name="Picture 2" descr="C:\Users\rionj\Documents\MindBase\Pictures\old-people-616718_1920.jpg"/>
            <p:cNvPicPr>
              <a:picLocks noChangeAspect="1" noChangeArrowheads="1"/>
            </p:cNvPicPr>
            <p:nvPr/>
          </p:nvPicPr>
          <p:blipFill rotWithShape="1">
            <a:blip r:embed="rId11" cstate="email">
              <a:extLst>
                <a:ext uri="{28A0092B-C50C-407E-A947-70E740481C1C}">
                  <a14:useLocalDpi xmlns:a14="http://schemas.microsoft.com/office/drawing/2010/main"/>
                </a:ext>
              </a:extLst>
            </a:blip>
            <a:srcRect/>
            <a:stretch/>
          </p:blipFill>
          <p:spPr bwMode="auto">
            <a:xfrm>
              <a:off x="7968813" y="4589394"/>
              <a:ext cx="2922863" cy="1312424"/>
            </a:xfrm>
            <a:prstGeom prst="rect">
              <a:avLst/>
            </a:prstGeom>
            <a:noFill/>
            <a:extLst>
              <a:ext uri="{909E8E84-426E-40DD-AFC4-6F175D3DCCD1}">
                <a14:hiddenFill xmlns:a14="http://schemas.microsoft.com/office/drawing/2010/main">
                  <a:solidFill>
                    <a:srgbClr val="FFFFFF"/>
                  </a:solidFill>
                </a14:hiddenFill>
              </a:ext>
            </a:extLst>
          </p:spPr>
        </p:pic>
        <p:grpSp>
          <p:nvGrpSpPr>
            <p:cNvPr id="71" name="Group 70"/>
            <p:cNvGrpSpPr/>
            <p:nvPr/>
          </p:nvGrpSpPr>
          <p:grpSpPr>
            <a:xfrm>
              <a:off x="10595227" y="4475339"/>
              <a:ext cx="1091401" cy="1609676"/>
              <a:chOff x="12239464" y="5310905"/>
              <a:chExt cx="1212078" cy="1518505"/>
            </a:xfrm>
          </p:grpSpPr>
          <p:sp>
            <p:nvSpPr>
              <p:cNvPr id="73" name="Rounded Rectangle 72"/>
              <p:cNvSpPr/>
              <p:nvPr/>
            </p:nvSpPr>
            <p:spPr>
              <a:xfrm>
                <a:off x="12246172" y="5310905"/>
                <a:ext cx="1205370" cy="1496466"/>
              </a:xfrm>
              <a:prstGeom prst="roundRect">
                <a:avLst>
                  <a:gd name="adj" fmla="val 15459"/>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lIns="0" tIns="57150" rIns="0" bIns="0" rtlCol="0" anchor="t"/>
              <a:lstStyle/>
              <a:p>
                <a:pPr defTabSz="407214"/>
                <a:r>
                  <a:rPr lang="en-US" sz="875" dirty="0">
                    <a:solidFill>
                      <a:srgbClr val="FFFFFF"/>
                    </a:solidFill>
                    <a:cs typeface="Arial"/>
                  </a:rPr>
                  <a:t>Home is where the heart is, surrounded by my family and underpinned by my faith.</a:t>
                </a:r>
              </a:p>
            </p:txBody>
          </p:sp>
          <p:sp>
            <p:nvSpPr>
              <p:cNvPr id="74" name="Rectangle 73"/>
              <p:cNvSpPr/>
              <p:nvPr/>
            </p:nvSpPr>
            <p:spPr>
              <a:xfrm>
                <a:off x="12239464" y="6580116"/>
                <a:ext cx="1205451" cy="249294"/>
              </a:xfrm>
              <a:prstGeom prst="rect">
                <a:avLst/>
              </a:prstGeom>
            </p:spPr>
            <p:txBody>
              <a:bodyPr wrap="square">
                <a:spAutoFit/>
              </a:bodyPr>
              <a:lstStyle/>
              <a:p>
                <a:pPr defTabSz="407214" fontAlgn="b"/>
                <a:r>
                  <a:rPr lang="en-US" sz="688" b="1" i="1" dirty="0">
                    <a:solidFill>
                      <a:prstClr val="white"/>
                    </a:solidFill>
                    <a:ea typeface="Arial" charset="0"/>
                    <a:cs typeface="Arial" charset="0"/>
                  </a:rPr>
                  <a:t>DEVOTED</a:t>
                </a:r>
              </a:p>
            </p:txBody>
          </p:sp>
        </p:grpSp>
        <p:sp>
          <p:nvSpPr>
            <p:cNvPr id="72" name="TextBox 71"/>
            <p:cNvSpPr txBox="1"/>
            <p:nvPr/>
          </p:nvSpPr>
          <p:spPr>
            <a:xfrm>
              <a:off x="7957467" y="5657778"/>
              <a:ext cx="1402227" cy="295038"/>
            </a:xfrm>
            <a:prstGeom prst="rect">
              <a:avLst/>
            </a:prstGeom>
            <a:solidFill>
              <a:schemeClr val="accent3"/>
            </a:solidFill>
          </p:spPr>
          <p:txBody>
            <a:bodyPr wrap="square" lIns="0" tIns="0" rIns="0" bIns="0" rtlCol="0">
              <a:spAutoFit/>
            </a:bodyPr>
            <a:lstStyle/>
            <a:p>
              <a:pPr algn="ctr" defTabSz="407214"/>
              <a:r>
                <a:rPr lang="en-US" sz="1438" b="1" i="1" dirty="0">
                  <a:solidFill>
                    <a:srgbClr val="FFFFFF"/>
                  </a:solidFill>
                </a:rPr>
                <a:t>DEVOTED</a:t>
              </a:r>
            </a:p>
          </p:txBody>
        </p:sp>
      </p:grpSp>
      <p:sp>
        <p:nvSpPr>
          <p:cNvPr id="119" name="Title 1"/>
          <p:cNvSpPr txBox="1">
            <a:spLocks/>
          </p:cNvSpPr>
          <p:nvPr/>
        </p:nvSpPr>
        <p:spPr>
          <a:xfrm>
            <a:off x="2" y="1524001"/>
            <a:ext cx="9143999" cy="303089"/>
          </a:xfrm>
          <a:prstGeom prst="rect">
            <a:avLst/>
          </a:prstGeom>
        </p:spPr>
        <p:txBody>
          <a:bodyPr vert="horz" lIns="0" tIns="0" rIns="0" bIns="0" rtlCol="0" anchor="ctr">
            <a:noAutofit/>
          </a:bodyPr>
          <a:lstStyle>
            <a:lvl1pPr algn="l" defTabSz="914400" rtl="0" eaLnBrk="1" latinLnBrk="0" hangingPunct="1">
              <a:lnSpc>
                <a:spcPct val="100000"/>
              </a:lnSpc>
              <a:spcBef>
                <a:spcPts val="600"/>
              </a:spcBef>
              <a:buNone/>
              <a:defRPr sz="2000" b="1" kern="1200">
                <a:solidFill>
                  <a:schemeClr val="tx1"/>
                </a:solidFill>
                <a:latin typeface="+mj-lt"/>
                <a:ea typeface="+mj-ea"/>
                <a:cs typeface="+mj-cs"/>
              </a:defRPr>
            </a:lvl1pPr>
          </a:lstStyle>
          <a:p>
            <a:pPr algn="ctr"/>
            <a:r>
              <a:rPr lang="en-US" sz="2500" b="0" dirty="0">
                <a:solidFill>
                  <a:srgbClr val="B2B520"/>
                </a:solidFill>
                <a:latin typeface="Archer Book" panose="02000000000000000000" pitchFamily="50" charset="0"/>
              </a:rPr>
              <a:t>Meet the </a:t>
            </a:r>
            <a:r>
              <a:rPr lang="en-US" sz="2500" b="0" dirty="0" err="1">
                <a:solidFill>
                  <a:srgbClr val="B2B520"/>
                </a:solidFill>
                <a:latin typeface="Archer Book" panose="02000000000000000000" pitchFamily="50" charset="0"/>
              </a:rPr>
              <a:t>MindBase</a:t>
            </a:r>
            <a:r>
              <a:rPr lang="en-US" sz="2500" b="0" dirty="0">
                <a:solidFill>
                  <a:srgbClr val="B2B520"/>
                </a:solidFill>
                <a:latin typeface="Archer Book" panose="02000000000000000000" pitchFamily="50" charset="0"/>
              </a:rPr>
              <a:t> segments</a:t>
            </a:r>
          </a:p>
        </p:txBody>
      </p:sp>
      <p:sp>
        <p:nvSpPr>
          <p:cNvPr id="59" name="Slide Number Placeholder 1"/>
          <p:cNvSpPr txBox="1">
            <a:spLocks/>
          </p:cNvSpPr>
          <p:nvPr/>
        </p:nvSpPr>
        <p:spPr>
          <a:xfrm>
            <a:off x="8095465" y="5944796"/>
            <a:ext cx="839201" cy="147638"/>
          </a:xfrm>
          <a:prstGeom prst="rect">
            <a:avLst/>
          </a:prstGeom>
        </p:spPr>
        <p:txBody>
          <a:bodyPr vert="horz" lIns="0" tIns="0" rIns="0" bIns="0" rtlCol="0" anchor="ctr"/>
          <a:lstStyle>
            <a:defPPr>
              <a:defRPr lang="en-US"/>
            </a:defPPr>
            <a:lvl1pPr marL="0" algn="r" defTabSz="914400" rtl="0" eaLnBrk="1" latinLnBrk="0" hangingPunct="1">
              <a:defRPr sz="7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034BEE3-566C-4068-A777-C3A4762E861B}" type="slidenum">
              <a:rPr lang="en-GB" sz="438">
                <a:solidFill>
                  <a:srgbClr val="717171"/>
                </a:solidFill>
              </a:rPr>
              <a:pPr/>
              <a:t>75</a:t>
            </a:fld>
            <a:endParaRPr lang="en-GB" sz="438" dirty="0">
              <a:solidFill>
                <a:srgbClr val="717171"/>
              </a:solidFill>
            </a:endParaRPr>
          </a:p>
        </p:txBody>
      </p:sp>
      <p:sp>
        <p:nvSpPr>
          <p:cNvPr id="2" name="TextBox 1">
            <a:extLst>
              <a:ext uri="{FF2B5EF4-FFF2-40B4-BE49-F238E27FC236}">
                <a16:creationId xmlns:a16="http://schemas.microsoft.com/office/drawing/2014/main" id="{6136ACAE-BABA-42BC-9872-1562517B8F49}"/>
              </a:ext>
            </a:extLst>
          </p:cNvPr>
          <p:cNvSpPr txBox="1"/>
          <p:nvPr/>
        </p:nvSpPr>
        <p:spPr>
          <a:xfrm>
            <a:off x="96147" y="2082740"/>
            <a:ext cx="1679794" cy="163571"/>
          </a:xfrm>
          <a:prstGeom prst="rect">
            <a:avLst/>
          </a:prstGeom>
          <a:solidFill>
            <a:schemeClr val="bg1"/>
          </a:solidFill>
          <a:ln w="38100">
            <a:solidFill>
              <a:srgbClr val="FFFF00"/>
            </a:solidFill>
          </a:ln>
        </p:spPr>
        <p:txBody>
          <a:bodyPr wrap="square" lIns="0" tIns="0" rIns="0" bIns="0" rtlCol="0">
            <a:spAutoFit/>
          </a:bodyPr>
          <a:lstStyle/>
          <a:p>
            <a:pPr algn="ctr" defTabSz="407214"/>
            <a:r>
              <a:rPr lang="en-US" sz="1063" b="1" dirty="0">
                <a:solidFill>
                  <a:prstClr val="black"/>
                </a:solidFill>
              </a:rPr>
              <a:t>2017 TARGET SEGMENT</a:t>
            </a:r>
          </a:p>
        </p:txBody>
      </p:sp>
      <p:sp>
        <p:nvSpPr>
          <p:cNvPr id="58" name="TextBox 57">
            <a:extLst>
              <a:ext uri="{FF2B5EF4-FFF2-40B4-BE49-F238E27FC236}">
                <a16:creationId xmlns:a16="http://schemas.microsoft.com/office/drawing/2014/main" id="{A253DF41-7B7C-4D73-82AB-4194CB38596F}"/>
              </a:ext>
            </a:extLst>
          </p:cNvPr>
          <p:cNvSpPr txBox="1"/>
          <p:nvPr/>
        </p:nvSpPr>
        <p:spPr>
          <a:xfrm>
            <a:off x="96147" y="3282113"/>
            <a:ext cx="1679794" cy="163571"/>
          </a:xfrm>
          <a:prstGeom prst="rect">
            <a:avLst/>
          </a:prstGeom>
          <a:solidFill>
            <a:schemeClr val="bg1"/>
          </a:solidFill>
          <a:ln w="38100">
            <a:solidFill>
              <a:srgbClr val="FFFF00"/>
            </a:solidFill>
          </a:ln>
        </p:spPr>
        <p:txBody>
          <a:bodyPr wrap="square" lIns="0" tIns="0" rIns="0" bIns="0" rtlCol="0">
            <a:spAutoFit/>
          </a:bodyPr>
          <a:lstStyle/>
          <a:p>
            <a:pPr algn="ctr" defTabSz="407214"/>
            <a:r>
              <a:rPr lang="en-US" sz="1063" b="1" dirty="0">
                <a:solidFill>
                  <a:prstClr val="black"/>
                </a:solidFill>
              </a:rPr>
              <a:t>2017 TARGET SEGMENT</a:t>
            </a:r>
          </a:p>
        </p:txBody>
      </p:sp>
      <p:sp>
        <p:nvSpPr>
          <p:cNvPr id="60" name="TextBox 59">
            <a:extLst>
              <a:ext uri="{FF2B5EF4-FFF2-40B4-BE49-F238E27FC236}">
                <a16:creationId xmlns:a16="http://schemas.microsoft.com/office/drawing/2014/main" id="{72918E10-B977-46BF-B3FB-6749BD5DB921}"/>
              </a:ext>
            </a:extLst>
          </p:cNvPr>
          <p:cNvSpPr txBox="1"/>
          <p:nvPr/>
        </p:nvSpPr>
        <p:spPr>
          <a:xfrm>
            <a:off x="100723" y="4598547"/>
            <a:ext cx="1679794" cy="163571"/>
          </a:xfrm>
          <a:prstGeom prst="rect">
            <a:avLst/>
          </a:prstGeom>
          <a:solidFill>
            <a:schemeClr val="bg1"/>
          </a:solidFill>
          <a:ln w="38100">
            <a:solidFill>
              <a:srgbClr val="FFFF00"/>
            </a:solidFill>
          </a:ln>
        </p:spPr>
        <p:txBody>
          <a:bodyPr wrap="square" lIns="0" tIns="0" rIns="0" bIns="0" rtlCol="0">
            <a:spAutoFit/>
          </a:bodyPr>
          <a:lstStyle/>
          <a:p>
            <a:pPr algn="ctr" defTabSz="407214"/>
            <a:r>
              <a:rPr lang="en-US" sz="1063" b="1" dirty="0">
                <a:solidFill>
                  <a:prstClr val="black"/>
                </a:solidFill>
              </a:rPr>
              <a:t>2017 TARGET SEGMENT</a:t>
            </a:r>
          </a:p>
        </p:txBody>
      </p:sp>
      <p:sp>
        <p:nvSpPr>
          <p:cNvPr id="64" name="TextBox 63">
            <a:extLst>
              <a:ext uri="{FF2B5EF4-FFF2-40B4-BE49-F238E27FC236}">
                <a16:creationId xmlns:a16="http://schemas.microsoft.com/office/drawing/2014/main" id="{75653930-0BC2-445A-B142-A4FCF07323E5}"/>
              </a:ext>
            </a:extLst>
          </p:cNvPr>
          <p:cNvSpPr txBox="1"/>
          <p:nvPr/>
        </p:nvSpPr>
        <p:spPr>
          <a:xfrm>
            <a:off x="3001389" y="4598547"/>
            <a:ext cx="1679794" cy="163571"/>
          </a:xfrm>
          <a:prstGeom prst="rect">
            <a:avLst/>
          </a:prstGeom>
          <a:solidFill>
            <a:schemeClr val="bg1"/>
          </a:solidFill>
          <a:ln w="38100">
            <a:solidFill>
              <a:srgbClr val="FFFF00"/>
            </a:solidFill>
          </a:ln>
        </p:spPr>
        <p:txBody>
          <a:bodyPr wrap="square" lIns="0" tIns="0" rIns="0" bIns="0" rtlCol="0">
            <a:spAutoFit/>
          </a:bodyPr>
          <a:lstStyle/>
          <a:p>
            <a:pPr algn="ctr" defTabSz="407214"/>
            <a:r>
              <a:rPr lang="en-US" sz="1063" b="1" dirty="0">
                <a:solidFill>
                  <a:prstClr val="black"/>
                </a:solidFill>
              </a:rPr>
              <a:t>2017 TARGET SEGMENT</a:t>
            </a:r>
          </a:p>
        </p:txBody>
      </p:sp>
      <p:sp>
        <p:nvSpPr>
          <p:cNvPr id="67" name="TextBox 66">
            <a:extLst>
              <a:ext uri="{FF2B5EF4-FFF2-40B4-BE49-F238E27FC236}">
                <a16:creationId xmlns:a16="http://schemas.microsoft.com/office/drawing/2014/main" id="{6136ACAE-BABA-42BC-9872-1562517B8F49}"/>
              </a:ext>
            </a:extLst>
          </p:cNvPr>
          <p:cNvSpPr txBox="1"/>
          <p:nvPr/>
        </p:nvSpPr>
        <p:spPr>
          <a:xfrm>
            <a:off x="2945748" y="1973910"/>
            <a:ext cx="1706277" cy="163571"/>
          </a:xfrm>
          <a:prstGeom prst="rect">
            <a:avLst/>
          </a:prstGeom>
          <a:solidFill>
            <a:srgbClr val="FFFF00"/>
          </a:solidFill>
        </p:spPr>
        <p:txBody>
          <a:bodyPr wrap="square" lIns="0" tIns="0" rIns="0" bIns="0" rtlCol="0">
            <a:spAutoFit/>
          </a:bodyPr>
          <a:lstStyle/>
          <a:p>
            <a:pPr algn="ctr" defTabSz="407214"/>
            <a:r>
              <a:rPr lang="en-US" sz="1063" b="1" dirty="0">
                <a:solidFill>
                  <a:prstClr val="black"/>
                </a:solidFill>
              </a:rPr>
              <a:t>NEW 2018 TARGET SEGMENT</a:t>
            </a:r>
          </a:p>
        </p:txBody>
      </p:sp>
      <p:sp>
        <p:nvSpPr>
          <p:cNvPr id="80" name="TextBox 79">
            <a:extLst>
              <a:ext uri="{FF2B5EF4-FFF2-40B4-BE49-F238E27FC236}">
                <a16:creationId xmlns:a16="http://schemas.microsoft.com/office/drawing/2014/main" id="{6136ACAE-BABA-42BC-9872-1562517B8F49}"/>
              </a:ext>
            </a:extLst>
          </p:cNvPr>
          <p:cNvSpPr txBox="1"/>
          <p:nvPr/>
        </p:nvSpPr>
        <p:spPr>
          <a:xfrm>
            <a:off x="6068071" y="1988197"/>
            <a:ext cx="1773087" cy="163571"/>
          </a:xfrm>
          <a:prstGeom prst="rect">
            <a:avLst/>
          </a:prstGeom>
          <a:solidFill>
            <a:srgbClr val="FFFF00"/>
          </a:solidFill>
        </p:spPr>
        <p:txBody>
          <a:bodyPr wrap="square" lIns="0" tIns="0" rIns="0" bIns="0" rtlCol="0">
            <a:spAutoFit/>
          </a:bodyPr>
          <a:lstStyle/>
          <a:p>
            <a:pPr algn="ctr" defTabSz="407214"/>
            <a:r>
              <a:rPr lang="en-US" sz="1063" b="1" dirty="0">
                <a:solidFill>
                  <a:prstClr val="black"/>
                </a:solidFill>
              </a:rPr>
              <a:t>NEW 2018 TARGET SEGMENT</a:t>
            </a:r>
          </a:p>
        </p:txBody>
      </p:sp>
      <p:sp>
        <p:nvSpPr>
          <p:cNvPr id="3" name="Rectangle 2"/>
          <p:cNvSpPr/>
          <p:nvPr/>
        </p:nvSpPr>
        <p:spPr>
          <a:xfrm>
            <a:off x="2931889" y="959932"/>
            <a:ext cx="3280710" cy="513125"/>
          </a:xfrm>
          <a:prstGeom prst="rect">
            <a:avLst/>
          </a:prstGeom>
        </p:spPr>
        <p:txBody>
          <a:bodyPr wrap="none" lIns="81441" tIns="40721" rIns="81441" bIns="40721">
            <a:spAutoFit/>
          </a:bodyPr>
          <a:lstStyle/>
          <a:p>
            <a:pPr algn="ctr" defTabSz="407214"/>
            <a:r>
              <a:rPr lang="en-US" sz="2800" b="1" dirty="0">
                <a:solidFill>
                  <a:srgbClr val="78A22F"/>
                </a:solidFill>
                <a:latin typeface="Helvetica Neue" panose="02000503000000020004" pitchFamily="2" charset="0"/>
                <a:ea typeface="+mj-ea"/>
                <a:cs typeface="+mj-cs"/>
              </a:rPr>
              <a:t>Kantar Consulting</a:t>
            </a:r>
          </a:p>
        </p:txBody>
      </p:sp>
    </p:spTree>
    <p:extLst>
      <p:ext uri="{BB962C8B-B14F-4D97-AF65-F5344CB8AC3E}">
        <p14:creationId xmlns:p14="http://schemas.microsoft.com/office/powerpoint/2010/main" val="1874823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8272" y="1095375"/>
            <a:ext cx="8227458" cy="857250"/>
          </a:xfrm>
        </p:spPr>
        <p:txBody>
          <a:bodyPr>
            <a:noAutofit/>
          </a:bodyPr>
          <a:lstStyle/>
          <a:p>
            <a:pPr eaLnBrk="1" hangingPunct="1"/>
            <a:r>
              <a:rPr lang="en-US" sz="2800" b="1" dirty="0">
                <a:solidFill>
                  <a:srgbClr val="78A22F"/>
                </a:solidFill>
                <a:latin typeface="Helvetica Neue" panose="02000503000000020004" pitchFamily="2" charset="0"/>
              </a:rPr>
              <a:t>Attainability</a:t>
            </a:r>
          </a:p>
        </p:txBody>
      </p:sp>
      <p:sp>
        <p:nvSpPr>
          <p:cNvPr id="9219" name="Rectangle 3"/>
          <p:cNvSpPr>
            <a:spLocks noGrp="1" noChangeArrowheads="1"/>
          </p:cNvSpPr>
          <p:nvPr>
            <p:ph type="body" idx="1"/>
          </p:nvPr>
        </p:nvSpPr>
        <p:spPr>
          <a:xfrm>
            <a:off x="640452" y="2159762"/>
            <a:ext cx="7863097" cy="1574141"/>
          </a:xfrm>
        </p:spPr>
        <p:txBody>
          <a:bodyPr>
            <a:noAutofit/>
          </a:bodyPr>
          <a:lstStyle/>
          <a:p>
            <a:pPr>
              <a:buFont typeface="Wingdings" panose="05000000000000000000" pitchFamily="2" charset="2"/>
              <a:buChar char="§"/>
            </a:pPr>
            <a:r>
              <a:rPr lang="is-IS" sz="2700" dirty="0">
                <a:solidFill>
                  <a:schemeClr val="tx1">
                    <a:lumMod val="65000"/>
                    <a:lumOff val="35000"/>
                  </a:schemeClr>
                </a:solidFill>
                <a:latin typeface="Archer Book" panose="02000000000000000000"/>
              </a:rPr>
              <a:t>Target Millennial Buyers</a:t>
            </a:r>
          </a:p>
          <a:p>
            <a:pPr>
              <a:buFont typeface="Wingdings" panose="05000000000000000000" pitchFamily="2" charset="2"/>
              <a:buChar char="§"/>
            </a:pPr>
            <a:r>
              <a:rPr lang="is-IS" sz="2700" dirty="0">
                <a:solidFill>
                  <a:schemeClr val="tx1">
                    <a:lumMod val="65000"/>
                    <a:lumOff val="35000"/>
                  </a:schemeClr>
                </a:solidFill>
                <a:latin typeface="Archer Book" panose="02000000000000000000"/>
              </a:rPr>
              <a:t>Goal       to turn renters into Homeowners</a:t>
            </a:r>
          </a:p>
          <a:p>
            <a:pPr>
              <a:buFont typeface="Wingdings" panose="05000000000000000000" pitchFamily="2" charset="2"/>
              <a:buChar char="§"/>
            </a:pPr>
            <a:r>
              <a:rPr lang="is-IS" sz="2700" dirty="0">
                <a:solidFill>
                  <a:schemeClr val="tx1">
                    <a:lumMod val="65000"/>
                    <a:lumOff val="35000"/>
                  </a:schemeClr>
                </a:solidFill>
                <a:latin typeface="Archer Book" panose="02000000000000000000"/>
              </a:rPr>
              <a:t>Total monthly payment (mortgage, taxes and HOA dues) is less than rent</a:t>
            </a:r>
          </a:p>
          <a:p>
            <a:pPr>
              <a:buFont typeface="Wingdings" panose="05000000000000000000" pitchFamily="2" charset="2"/>
              <a:buChar char="§"/>
            </a:pPr>
            <a:r>
              <a:rPr lang="is-IS" sz="2700" dirty="0">
                <a:solidFill>
                  <a:schemeClr val="tx1">
                    <a:lumMod val="65000"/>
                    <a:lumOff val="35000"/>
                  </a:schemeClr>
                </a:solidFill>
                <a:latin typeface="Archer Book" panose="02000000000000000000"/>
              </a:rPr>
              <a:t>FHA Loans – 3.5% Down Payment</a:t>
            </a:r>
          </a:p>
        </p:txBody>
      </p:sp>
      <p:sp>
        <p:nvSpPr>
          <p:cNvPr id="9" name="Rectangle 2"/>
          <p:cNvSpPr txBox="1">
            <a:spLocks noChangeArrowheads="1"/>
          </p:cNvSpPr>
          <p:nvPr/>
        </p:nvSpPr>
        <p:spPr>
          <a:xfrm>
            <a:off x="458272" y="4882142"/>
            <a:ext cx="8227458" cy="857250"/>
          </a:xfrm>
          <a:prstGeom prst="rect">
            <a:avLst/>
          </a:prstGeom>
        </p:spPr>
        <p:txBody>
          <a:bodyPr vert="horz" lIns="68577" tIns="34289" rIns="68577" bIns="34289" rtlCol="0" anchor="ctr">
            <a:noAutofit/>
          </a:bodyPr>
          <a:lstStyle>
            <a:lvl1pPr algn="ctr" defTabSz="457181" rtl="0" eaLnBrk="1" latinLnBrk="0" hangingPunct="1">
              <a:spcBef>
                <a:spcPct val="0"/>
              </a:spcBef>
              <a:buNone/>
              <a:defRPr sz="4400" kern="1200">
                <a:solidFill>
                  <a:schemeClr val="tx1"/>
                </a:solidFill>
                <a:latin typeface="+mj-lt"/>
                <a:ea typeface="+mj-ea"/>
                <a:cs typeface="+mj-cs"/>
              </a:defRPr>
            </a:lvl1pPr>
          </a:lstStyle>
          <a:p>
            <a:r>
              <a:rPr lang="en-US" sz="3750" dirty="0">
                <a:solidFill>
                  <a:srgbClr val="B2B520"/>
                </a:solidFill>
                <a:latin typeface="Archer Bold" panose="02000000000000000000" pitchFamily="50" charset="0"/>
              </a:rPr>
              <a:t>How do we do that?</a:t>
            </a:r>
            <a:endParaRPr lang="en-US" sz="3375" dirty="0">
              <a:solidFill>
                <a:srgbClr val="B2B520"/>
              </a:solidFill>
              <a:latin typeface="Archer Bold" panose="02000000000000000000" pitchFamily="50" charset="0"/>
            </a:endParaRPr>
          </a:p>
        </p:txBody>
      </p:sp>
      <p:sp>
        <p:nvSpPr>
          <p:cNvPr id="8" name="Right Arrow 7"/>
          <p:cNvSpPr/>
          <p:nvPr/>
        </p:nvSpPr>
        <p:spPr>
          <a:xfrm>
            <a:off x="1583848" y="2723042"/>
            <a:ext cx="451804" cy="223791"/>
          </a:xfrm>
          <a:prstGeom prst="rightArrow">
            <a:avLst/>
          </a:prstGeom>
          <a:solidFill>
            <a:srgbClr val="297B94"/>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285653">
              <a:defRPr/>
            </a:pPr>
            <a:endParaRPr lang="en-US" sz="1187">
              <a:solidFill>
                <a:prstClr val="white"/>
              </a:solidFill>
              <a:latin typeface="Calibri"/>
            </a:endParaRPr>
          </a:p>
        </p:txBody>
      </p:sp>
    </p:spTree>
    <p:extLst>
      <p:ext uri="{BB962C8B-B14F-4D97-AF65-F5344CB8AC3E}">
        <p14:creationId xmlns:p14="http://schemas.microsoft.com/office/powerpoint/2010/main" val="22500671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8271" y="431828"/>
            <a:ext cx="8227458" cy="857250"/>
          </a:xfrm>
        </p:spPr>
        <p:txBody>
          <a:bodyPr>
            <a:noAutofit/>
          </a:bodyPr>
          <a:lstStyle/>
          <a:p>
            <a:r>
              <a:rPr lang="en-US" sz="2800" b="1" dirty="0">
                <a:solidFill>
                  <a:srgbClr val="78A22F"/>
                </a:solidFill>
                <a:latin typeface="Helvetica Neue" panose="02000503000000020004" pitchFamily="2" charset="0"/>
              </a:rPr>
              <a:t>Product Design &amp; Prototyping</a:t>
            </a:r>
          </a:p>
        </p:txBody>
      </p:sp>
      <p:sp>
        <p:nvSpPr>
          <p:cNvPr id="9219" name="Rectangle 3"/>
          <p:cNvSpPr>
            <a:spLocks noGrp="1" noChangeArrowheads="1"/>
          </p:cNvSpPr>
          <p:nvPr>
            <p:ph type="body" idx="1"/>
          </p:nvPr>
        </p:nvSpPr>
        <p:spPr>
          <a:xfrm>
            <a:off x="798288" y="1289078"/>
            <a:ext cx="7191375" cy="4229561"/>
          </a:xfrm>
        </p:spPr>
        <p:txBody>
          <a:bodyPr>
            <a:noAutofit/>
          </a:bodyPr>
          <a:lstStyle/>
          <a:p>
            <a:pPr marL="0" indent="0">
              <a:buNone/>
            </a:pPr>
            <a:r>
              <a:rPr lang="is-IS" sz="2000" dirty="0">
                <a:solidFill>
                  <a:schemeClr val="tx1">
                    <a:lumMod val="65000"/>
                    <a:lumOff val="35000"/>
                  </a:schemeClr>
                </a:solidFill>
                <a:latin typeface="Archer Book" panose="02000000000000000000"/>
              </a:rPr>
              <a:t>Innovate</a:t>
            </a:r>
          </a:p>
          <a:p>
            <a:pPr marL="342900" indent="-167879"/>
            <a:r>
              <a:rPr lang="is-IS" sz="2000" dirty="0">
                <a:solidFill>
                  <a:schemeClr val="tx1">
                    <a:lumMod val="65000"/>
                    <a:lumOff val="35000"/>
                  </a:schemeClr>
                </a:solidFill>
                <a:latin typeface="Archer Book" panose="02000000000000000000"/>
              </a:rPr>
              <a:t>Increase density</a:t>
            </a:r>
          </a:p>
          <a:p>
            <a:pPr marL="342900" indent="-167879"/>
            <a:r>
              <a:rPr lang="is-IS" sz="2000" dirty="0">
                <a:solidFill>
                  <a:schemeClr val="tx1">
                    <a:lumMod val="65000"/>
                    <a:lumOff val="35000"/>
                  </a:schemeClr>
                </a:solidFill>
                <a:latin typeface="Archer Book" panose="02000000000000000000"/>
              </a:rPr>
              <a:t>Efficient floor plan design</a:t>
            </a:r>
          </a:p>
          <a:p>
            <a:pPr marL="342900" indent="-167879"/>
            <a:r>
              <a:rPr lang="is-IS" sz="2000" dirty="0">
                <a:solidFill>
                  <a:schemeClr val="tx1">
                    <a:lumMod val="65000"/>
                    <a:lumOff val="35000"/>
                  </a:schemeClr>
                </a:solidFill>
                <a:latin typeface="Archer Book" panose="02000000000000000000"/>
              </a:rPr>
              <a:t>Simplify massing</a:t>
            </a:r>
          </a:p>
          <a:p>
            <a:pPr marL="342900" indent="-167879"/>
            <a:r>
              <a:rPr lang="is-IS" sz="2000" dirty="0">
                <a:solidFill>
                  <a:schemeClr val="tx1">
                    <a:lumMod val="65000"/>
                    <a:lumOff val="35000"/>
                  </a:schemeClr>
                </a:solidFill>
                <a:latin typeface="Archer Book" panose="02000000000000000000"/>
              </a:rPr>
              <a:t>Careful and thoughtful application of exterior materials and details</a:t>
            </a:r>
          </a:p>
          <a:p>
            <a:pPr marL="0" indent="0">
              <a:buNone/>
            </a:pPr>
            <a:r>
              <a:rPr lang="is-IS" sz="2000" dirty="0">
                <a:solidFill>
                  <a:schemeClr val="tx1">
                    <a:lumMod val="65000"/>
                    <a:lumOff val="35000"/>
                  </a:schemeClr>
                </a:solidFill>
                <a:latin typeface="Archer Book" panose="02000000000000000000"/>
              </a:rPr>
              <a:t>Research and Development</a:t>
            </a:r>
          </a:p>
          <a:p>
            <a:pPr marL="342900" indent="-167879"/>
            <a:r>
              <a:rPr lang="is-IS" sz="2000" dirty="0">
                <a:solidFill>
                  <a:schemeClr val="tx1">
                    <a:lumMod val="65000"/>
                    <a:lumOff val="35000"/>
                  </a:schemeClr>
                </a:solidFill>
                <a:latin typeface="Archer Book" panose="02000000000000000000"/>
              </a:rPr>
              <a:t>Two year process</a:t>
            </a:r>
          </a:p>
          <a:p>
            <a:pPr marL="342900" indent="-167879"/>
            <a:r>
              <a:rPr lang="is-IS" sz="2000" dirty="0">
                <a:solidFill>
                  <a:schemeClr val="tx1">
                    <a:lumMod val="65000"/>
                    <a:lumOff val="35000"/>
                  </a:schemeClr>
                </a:solidFill>
                <a:latin typeface="Archer Book" panose="02000000000000000000"/>
              </a:rPr>
              <a:t>Two different architectural firms</a:t>
            </a:r>
          </a:p>
          <a:p>
            <a:pPr marL="342900" indent="-167879"/>
            <a:r>
              <a:rPr lang="is-IS" sz="2000" dirty="0">
                <a:solidFill>
                  <a:schemeClr val="tx1">
                    <a:lumMod val="65000"/>
                    <a:lumOff val="35000"/>
                  </a:schemeClr>
                </a:solidFill>
                <a:latin typeface="Archer Book" panose="02000000000000000000"/>
              </a:rPr>
              <a:t>Densities up to 30 du/ac for attached and 18 du/ac for high-density detached</a:t>
            </a:r>
          </a:p>
          <a:p>
            <a:pPr marL="342900" indent="-167879"/>
            <a:r>
              <a:rPr lang="is-IS" sz="2000" dirty="0">
                <a:solidFill>
                  <a:schemeClr val="tx1">
                    <a:lumMod val="65000"/>
                    <a:lumOff val="35000"/>
                  </a:schemeClr>
                </a:solidFill>
                <a:latin typeface="Archer Book" panose="02000000000000000000"/>
              </a:rPr>
              <a:t>Neighborhood Builder input</a:t>
            </a:r>
          </a:p>
          <a:p>
            <a:pPr marL="342900" indent="-167879"/>
            <a:r>
              <a:rPr lang="is-IS" sz="2000" dirty="0">
                <a:solidFill>
                  <a:schemeClr val="tx1">
                    <a:lumMod val="65000"/>
                    <a:lumOff val="35000"/>
                  </a:schemeClr>
                </a:solidFill>
                <a:latin typeface="Archer Book" panose="02000000000000000000"/>
              </a:rPr>
              <a:t>Consumer testing </a:t>
            </a:r>
          </a:p>
        </p:txBody>
      </p:sp>
    </p:spTree>
    <p:extLst>
      <p:ext uri="{BB962C8B-B14F-4D97-AF65-F5344CB8AC3E}">
        <p14:creationId xmlns:p14="http://schemas.microsoft.com/office/powerpoint/2010/main" val="284327705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857250"/>
            <a:ext cx="9144000" cy="514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0" y="857250"/>
            <a:ext cx="9144000" cy="861774"/>
          </a:xfrm>
          <a:prstGeom prst="rect">
            <a:avLst/>
          </a:prstGeom>
          <a:solidFill>
            <a:srgbClr val="B4AC88"/>
          </a:solidFill>
        </p:spPr>
        <p:txBody>
          <a:bodyPr wrap="square" rtlCol="0">
            <a:spAutoFit/>
          </a:bodyPr>
          <a:lstStyle/>
          <a:p>
            <a:r>
              <a:rPr lang="en-US" sz="1250" b="1" dirty="0">
                <a:latin typeface="Archer Book" panose="02000000000000000000" pitchFamily="50" charset="0"/>
              </a:rPr>
              <a:t>3</a:t>
            </a:r>
            <a:r>
              <a:rPr lang="en-US" sz="1250" b="1" baseline="30000" dirty="0">
                <a:latin typeface="Archer Book" panose="02000000000000000000" pitchFamily="50" charset="0"/>
              </a:rPr>
              <a:t>rd</a:t>
            </a:r>
            <a:r>
              <a:rPr lang="en-US" sz="1250" b="1" dirty="0">
                <a:latin typeface="Archer Book" panose="02000000000000000000" pitchFamily="50" charset="0"/>
              </a:rPr>
              <a:t> Floor Condominium – 1 Bed / 1 Bath						Square Footage:	  750</a:t>
            </a:r>
          </a:p>
          <a:p>
            <a:r>
              <a:rPr lang="en-US" sz="1250" b="1" dirty="0">
                <a:latin typeface="Archer Book" panose="02000000000000000000" pitchFamily="50" charset="0"/>
              </a:rPr>
              <a:t>1-Car Garage									Price Range:	  $366,000 - $401,000</a:t>
            </a:r>
          </a:p>
        </p:txBody>
      </p:sp>
      <p:sp>
        <p:nvSpPr>
          <p:cNvPr id="7" name="TextBox 6"/>
          <p:cNvSpPr txBox="1"/>
          <p:nvPr/>
        </p:nvSpPr>
        <p:spPr>
          <a:xfrm>
            <a:off x="8667750" y="1285875"/>
            <a:ext cx="476250" cy="265457"/>
          </a:xfrm>
          <a:prstGeom prst="rect">
            <a:avLst/>
          </a:prstGeom>
          <a:solidFill>
            <a:srgbClr val="093B67"/>
          </a:solidFill>
        </p:spPr>
        <p:txBody>
          <a:bodyPr wrap="square" rtlCol="0">
            <a:spAutoFit/>
          </a:bodyPr>
          <a:lstStyle/>
          <a:p>
            <a:endParaRPr lang="en-US" sz="1125" dirty="0"/>
          </a:p>
        </p:txBody>
      </p:sp>
      <p:sp>
        <p:nvSpPr>
          <p:cNvPr id="6" name="TextBox 5"/>
          <p:cNvSpPr txBox="1"/>
          <p:nvPr/>
        </p:nvSpPr>
        <p:spPr>
          <a:xfrm>
            <a:off x="8667750" y="857250"/>
            <a:ext cx="476250" cy="477054"/>
          </a:xfrm>
          <a:prstGeom prst="rect">
            <a:avLst/>
          </a:prstGeom>
          <a:solidFill>
            <a:srgbClr val="008000"/>
          </a:solidFill>
          <a:ln w="57150">
            <a:solidFill>
              <a:schemeClr val="tx2">
                <a:lumMod val="60000"/>
                <a:lumOff val="40000"/>
              </a:schemeClr>
            </a:solidFill>
          </a:ln>
        </p:spPr>
        <p:txBody>
          <a:bodyPr wrap="square" rtlCol="0">
            <a:spAutoFit/>
          </a:bodyPr>
          <a:lstStyle/>
          <a:p>
            <a:pPr algn="ctr"/>
            <a:r>
              <a:rPr lang="en-US" sz="2500" dirty="0">
                <a:latin typeface="Archer Book" panose="02000000000000000000" pitchFamily="50" charset="0"/>
              </a:rPr>
              <a:t>1</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250" y="1666875"/>
            <a:ext cx="7024688" cy="4039654"/>
          </a:xfrm>
          <a:prstGeom prst="rect">
            <a:avLst/>
          </a:prstGeom>
        </p:spPr>
      </p:pic>
    </p:spTree>
    <p:extLst>
      <p:ext uri="{BB962C8B-B14F-4D97-AF65-F5344CB8AC3E}">
        <p14:creationId xmlns:p14="http://schemas.microsoft.com/office/powerpoint/2010/main" val="212185705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857250"/>
            <a:ext cx="9144000" cy="514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0" y="857250"/>
            <a:ext cx="9144000" cy="861774"/>
          </a:xfrm>
          <a:prstGeom prst="rect">
            <a:avLst/>
          </a:prstGeom>
          <a:solidFill>
            <a:srgbClr val="B4AC88"/>
          </a:solidFill>
        </p:spPr>
        <p:txBody>
          <a:bodyPr wrap="square" rtlCol="0">
            <a:spAutoFit/>
          </a:bodyPr>
          <a:lstStyle/>
          <a:p>
            <a:r>
              <a:rPr lang="en-US" sz="1250" b="1" dirty="0">
                <a:latin typeface="Archer Book" panose="02000000000000000000" pitchFamily="50" charset="0"/>
              </a:rPr>
              <a:t>3</a:t>
            </a:r>
            <a:r>
              <a:rPr lang="en-US" sz="1250" b="1" baseline="30000" dirty="0">
                <a:latin typeface="Archer Book" panose="02000000000000000000" pitchFamily="50" charset="0"/>
              </a:rPr>
              <a:t>rd</a:t>
            </a:r>
            <a:r>
              <a:rPr lang="en-US" sz="1250" b="1" dirty="0">
                <a:latin typeface="Archer Book" panose="02000000000000000000" pitchFamily="50" charset="0"/>
              </a:rPr>
              <a:t> Floor Condominium – 1 Bed / 1 Bath						Square Footage:	  750</a:t>
            </a:r>
          </a:p>
          <a:p>
            <a:r>
              <a:rPr lang="en-US" sz="1250" b="1" dirty="0">
                <a:latin typeface="Archer Book" panose="02000000000000000000" pitchFamily="50" charset="0"/>
              </a:rPr>
              <a:t>1-Car Garage									Price Range:	  $366,000 - $401,000</a:t>
            </a:r>
          </a:p>
        </p:txBody>
      </p:sp>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t="3005" b="8844"/>
          <a:stretch/>
        </p:blipFill>
        <p:spPr>
          <a:xfrm>
            <a:off x="1309688" y="1401054"/>
            <a:ext cx="6524625" cy="4521000"/>
          </a:xfrm>
          <a:prstGeom prst="rect">
            <a:avLst/>
          </a:prstGeom>
        </p:spPr>
      </p:pic>
      <p:sp>
        <p:nvSpPr>
          <p:cNvPr id="7" name="TextBox 6"/>
          <p:cNvSpPr txBox="1"/>
          <p:nvPr/>
        </p:nvSpPr>
        <p:spPr>
          <a:xfrm>
            <a:off x="8667750" y="1285875"/>
            <a:ext cx="476250" cy="265457"/>
          </a:xfrm>
          <a:prstGeom prst="rect">
            <a:avLst/>
          </a:prstGeom>
          <a:solidFill>
            <a:srgbClr val="093B67"/>
          </a:solidFill>
        </p:spPr>
        <p:txBody>
          <a:bodyPr wrap="square" rtlCol="0">
            <a:spAutoFit/>
          </a:bodyPr>
          <a:lstStyle/>
          <a:p>
            <a:endParaRPr lang="en-US" sz="1125" dirty="0"/>
          </a:p>
        </p:txBody>
      </p:sp>
      <p:sp>
        <p:nvSpPr>
          <p:cNvPr id="6" name="TextBox 5"/>
          <p:cNvSpPr txBox="1"/>
          <p:nvPr/>
        </p:nvSpPr>
        <p:spPr>
          <a:xfrm>
            <a:off x="8667750" y="857250"/>
            <a:ext cx="476250" cy="477054"/>
          </a:xfrm>
          <a:prstGeom prst="rect">
            <a:avLst/>
          </a:prstGeom>
          <a:solidFill>
            <a:srgbClr val="008000"/>
          </a:solidFill>
          <a:ln w="57150">
            <a:solidFill>
              <a:schemeClr val="tx2">
                <a:lumMod val="60000"/>
                <a:lumOff val="40000"/>
              </a:schemeClr>
            </a:solidFill>
          </a:ln>
        </p:spPr>
        <p:txBody>
          <a:bodyPr wrap="square" rtlCol="0">
            <a:spAutoFit/>
          </a:bodyPr>
          <a:lstStyle/>
          <a:p>
            <a:pPr algn="ctr"/>
            <a:r>
              <a:rPr lang="en-US" sz="2500" dirty="0">
                <a:latin typeface="Archer Book" panose="02000000000000000000" pitchFamily="50" charset="0"/>
              </a:rPr>
              <a:t>1</a:t>
            </a:r>
          </a:p>
        </p:txBody>
      </p:sp>
    </p:spTree>
    <p:extLst>
      <p:ext uri="{BB962C8B-B14F-4D97-AF65-F5344CB8AC3E}">
        <p14:creationId xmlns:p14="http://schemas.microsoft.com/office/powerpoint/2010/main" val="226993923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8272" y="1000125"/>
            <a:ext cx="8227458" cy="857250"/>
          </a:xfrm>
        </p:spPr>
        <p:txBody>
          <a:bodyPr>
            <a:noAutofit/>
          </a:bodyPr>
          <a:lstStyle/>
          <a:p>
            <a:pPr eaLnBrk="1" hangingPunct="1"/>
            <a:r>
              <a:rPr lang="en-US" sz="2800" b="1" dirty="0">
                <a:solidFill>
                  <a:srgbClr val="78A22F"/>
                </a:solidFill>
                <a:latin typeface="Helvetica Neue" panose="02000503000000020004" pitchFamily="2" charset="0"/>
              </a:rPr>
              <a:t>MR1</a:t>
            </a:r>
          </a:p>
        </p:txBody>
      </p:sp>
      <p:pic>
        <p:nvPicPr>
          <p:cNvPr id="3" name="Content Placeholder 2"/>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6245" r="22668" b="32564"/>
          <a:stretch/>
        </p:blipFill>
        <p:spPr>
          <a:xfrm>
            <a:off x="476250" y="1779796"/>
            <a:ext cx="5784573" cy="3919618"/>
          </a:xfrm>
        </p:spPr>
      </p:pic>
      <p:sp>
        <p:nvSpPr>
          <p:cNvPr id="9" name="Rectangle 3"/>
          <p:cNvSpPr txBox="1">
            <a:spLocks noChangeArrowheads="1"/>
          </p:cNvSpPr>
          <p:nvPr/>
        </p:nvSpPr>
        <p:spPr>
          <a:xfrm>
            <a:off x="6432609" y="1992185"/>
            <a:ext cx="2485724" cy="1574141"/>
          </a:xfrm>
          <a:prstGeom prst="rect">
            <a:avLst/>
          </a:prstGeom>
        </p:spPr>
        <p:txBody>
          <a:bodyPr vert="horz" lIns="68577" tIns="34289" rIns="68577" bIns="34289" rtlCol="0">
            <a:noAutofit/>
          </a:bodyPr>
          <a:lstStyle>
            <a:lvl1pPr marL="342885" indent="-342885" algn="l" defTabSz="457181" rtl="0" eaLnBrk="1" latinLnBrk="0" hangingPunct="1">
              <a:spcBef>
                <a:spcPct val="20000"/>
              </a:spcBef>
              <a:buFont typeface="Arial"/>
              <a:buChar char="•"/>
              <a:defRPr sz="3200" kern="1200">
                <a:solidFill>
                  <a:schemeClr val="tx1"/>
                </a:solidFill>
                <a:latin typeface="+mn-lt"/>
                <a:ea typeface="+mn-ea"/>
                <a:cs typeface="+mn-cs"/>
              </a:defRPr>
            </a:lvl1pPr>
            <a:lvl2pPr marL="742919" indent="-285738" algn="l" defTabSz="457181" rtl="0" eaLnBrk="1" latinLnBrk="0" hangingPunct="1">
              <a:spcBef>
                <a:spcPct val="20000"/>
              </a:spcBef>
              <a:buFont typeface="Arial"/>
              <a:buChar char="–"/>
              <a:defRPr sz="2800" kern="1200">
                <a:solidFill>
                  <a:schemeClr val="tx1"/>
                </a:solidFill>
                <a:latin typeface="+mn-lt"/>
                <a:ea typeface="+mn-ea"/>
                <a:cs typeface="+mn-cs"/>
              </a:defRPr>
            </a:lvl2pPr>
            <a:lvl3pPr marL="1142952" indent="-228591" algn="l" defTabSz="457181" rtl="0" eaLnBrk="1" latinLnBrk="0" hangingPunct="1">
              <a:spcBef>
                <a:spcPct val="20000"/>
              </a:spcBef>
              <a:buFont typeface="Arial"/>
              <a:buChar char="•"/>
              <a:defRPr sz="2400" kern="1200">
                <a:solidFill>
                  <a:schemeClr val="tx1"/>
                </a:solidFill>
                <a:latin typeface="+mn-lt"/>
                <a:ea typeface="+mn-ea"/>
                <a:cs typeface="+mn-cs"/>
              </a:defRPr>
            </a:lvl3pPr>
            <a:lvl4pPr marL="1600133" indent="-228591" algn="l" defTabSz="457181" rtl="0" eaLnBrk="1" latinLnBrk="0" hangingPunct="1">
              <a:spcBef>
                <a:spcPct val="20000"/>
              </a:spcBef>
              <a:buFont typeface="Arial"/>
              <a:buChar char="–"/>
              <a:defRPr sz="2000" kern="1200">
                <a:solidFill>
                  <a:schemeClr val="tx1"/>
                </a:solidFill>
                <a:latin typeface="+mn-lt"/>
                <a:ea typeface="+mn-ea"/>
                <a:cs typeface="+mn-cs"/>
              </a:defRPr>
            </a:lvl4pPr>
            <a:lvl5pPr marL="2057315" indent="-228591" algn="l" defTabSz="457181" rtl="0" eaLnBrk="1" latinLnBrk="0" hangingPunct="1">
              <a:spcBef>
                <a:spcPct val="20000"/>
              </a:spcBef>
              <a:buFont typeface="Arial"/>
              <a:buChar char="»"/>
              <a:defRPr sz="2000" kern="1200">
                <a:solidFill>
                  <a:schemeClr val="tx1"/>
                </a:solidFill>
                <a:latin typeface="+mn-lt"/>
                <a:ea typeface="+mn-ea"/>
                <a:cs typeface="+mn-cs"/>
              </a:defRPr>
            </a:lvl5pPr>
            <a:lvl6pPr marL="2514495" indent="-228591" algn="l" defTabSz="457181" rtl="0" eaLnBrk="1" latinLnBrk="0" hangingPunct="1">
              <a:spcBef>
                <a:spcPct val="20000"/>
              </a:spcBef>
              <a:buFont typeface="Arial"/>
              <a:buChar char="•"/>
              <a:defRPr sz="2000" kern="1200">
                <a:solidFill>
                  <a:schemeClr val="tx1"/>
                </a:solidFill>
                <a:latin typeface="+mn-lt"/>
                <a:ea typeface="+mn-ea"/>
                <a:cs typeface="+mn-cs"/>
              </a:defRPr>
            </a:lvl6pPr>
            <a:lvl7pPr marL="2971676" indent="-228591" algn="l" defTabSz="457181" rtl="0" eaLnBrk="1" latinLnBrk="0" hangingPunct="1">
              <a:spcBef>
                <a:spcPct val="20000"/>
              </a:spcBef>
              <a:buFont typeface="Arial"/>
              <a:buChar char="•"/>
              <a:defRPr sz="2000" kern="1200">
                <a:solidFill>
                  <a:schemeClr val="tx1"/>
                </a:solidFill>
                <a:latin typeface="+mn-lt"/>
                <a:ea typeface="+mn-ea"/>
                <a:cs typeface="+mn-cs"/>
              </a:defRPr>
            </a:lvl7pPr>
            <a:lvl8pPr marL="3428857" indent="-228591" algn="l" defTabSz="457181" rtl="0" eaLnBrk="1" latinLnBrk="0" hangingPunct="1">
              <a:spcBef>
                <a:spcPct val="20000"/>
              </a:spcBef>
              <a:buFont typeface="Arial"/>
              <a:buChar char="•"/>
              <a:defRPr sz="2000" kern="1200">
                <a:solidFill>
                  <a:schemeClr val="tx1"/>
                </a:solidFill>
                <a:latin typeface="+mn-lt"/>
                <a:ea typeface="+mn-ea"/>
                <a:cs typeface="+mn-cs"/>
              </a:defRPr>
            </a:lvl8pPr>
            <a:lvl9pPr marL="3886038" indent="-228591" algn="l" defTabSz="457181"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750"/>
              </a:spcBef>
              <a:spcAft>
                <a:spcPts val="1800"/>
              </a:spcAft>
              <a:buFont typeface="Wingdings" panose="05000000000000000000" pitchFamily="2" charset="2"/>
              <a:buChar char="§"/>
            </a:pPr>
            <a:r>
              <a:rPr lang="is-IS" sz="2125" dirty="0">
                <a:solidFill>
                  <a:schemeClr val="tx1">
                    <a:lumMod val="65000"/>
                    <a:lumOff val="35000"/>
                  </a:schemeClr>
                </a:solidFill>
                <a:latin typeface="Archer Book" panose="02000000000000000000"/>
              </a:rPr>
              <a:t>Condominiums</a:t>
            </a:r>
          </a:p>
          <a:p>
            <a:pPr>
              <a:spcBef>
                <a:spcPts val="750"/>
              </a:spcBef>
              <a:spcAft>
                <a:spcPts val="1800"/>
              </a:spcAft>
              <a:buFont typeface="Wingdings" panose="05000000000000000000" pitchFamily="2" charset="2"/>
              <a:buChar char="§"/>
            </a:pPr>
            <a:r>
              <a:rPr lang="is-IS" sz="2125" dirty="0">
                <a:solidFill>
                  <a:schemeClr val="tx1">
                    <a:lumMod val="65000"/>
                    <a:lumOff val="35000"/>
                  </a:schemeClr>
                </a:solidFill>
                <a:latin typeface="Archer Book" panose="02000000000000000000"/>
              </a:rPr>
              <a:t>12-Plex Building</a:t>
            </a:r>
          </a:p>
          <a:p>
            <a:pPr>
              <a:spcBef>
                <a:spcPts val="750"/>
              </a:spcBef>
              <a:spcAft>
                <a:spcPts val="1800"/>
              </a:spcAft>
              <a:buFont typeface="Wingdings" panose="05000000000000000000" pitchFamily="2" charset="2"/>
              <a:buChar char="§"/>
            </a:pPr>
            <a:r>
              <a:rPr lang="is-IS" sz="2125" dirty="0">
                <a:solidFill>
                  <a:schemeClr val="tx1">
                    <a:lumMod val="65000"/>
                    <a:lumOff val="35000"/>
                  </a:schemeClr>
                </a:solidFill>
                <a:latin typeface="Archer Book" panose="02000000000000000000"/>
              </a:rPr>
              <a:t>30 du/ac</a:t>
            </a:r>
          </a:p>
          <a:p>
            <a:pPr>
              <a:spcBef>
                <a:spcPts val="750"/>
              </a:spcBef>
              <a:spcAft>
                <a:spcPts val="1800"/>
              </a:spcAft>
              <a:buFont typeface="Wingdings" panose="05000000000000000000" pitchFamily="2" charset="2"/>
              <a:buChar char="§"/>
            </a:pPr>
            <a:r>
              <a:rPr lang="is-IS" sz="2125" dirty="0">
                <a:solidFill>
                  <a:schemeClr val="tx1">
                    <a:lumMod val="65000"/>
                    <a:lumOff val="35000"/>
                  </a:schemeClr>
                </a:solidFill>
                <a:latin typeface="Archer Book" panose="02000000000000000000"/>
              </a:rPr>
              <a:t>742 – 1,116 SF</a:t>
            </a:r>
          </a:p>
          <a:p>
            <a:pPr>
              <a:spcBef>
                <a:spcPts val="750"/>
              </a:spcBef>
              <a:spcAft>
                <a:spcPts val="1800"/>
              </a:spcAft>
              <a:buFont typeface="Wingdings" panose="05000000000000000000" pitchFamily="2" charset="2"/>
              <a:buChar char="§"/>
            </a:pPr>
            <a:r>
              <a:rPr lang="is-IS" sz="2125" dirty="0">
                <a:solidFill>
                  <a:schemeClr val="tx1">
                    <a:lumMod val="65000"/>
                    <a:lumOff val="35000"/>
                  </a:schemeClr>
                </a:solidFill>
                <a:latin typeface="Archer Book" panose="02000000000000000000"/>
              </a:rPr>
              <a:t>&lt;$400,000</a:t>
            </a:r>
          </a:p>
        </p:txBody>
      </p:sp>
    </p:spTree>
    <p:extLst>
      <p:ext uri="{BB962C8B-B14F-4D97-AF65-F5344CB8AC3E}">
        <p14:creationId xmlns:p14="http://schemas.microsoft.com/office/powerpoint/2010/main" val="326052906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6314" y="1789266"/>
            <a:ext cx="7191375" cy="4020984"/>
          </a:xfrm>
          <a:prstGeom prst="rect">
            <a:avLst/>
          </a:prstGeom>
        </p:spPr>
      </p:pic>
      <p:sp>
        <p:nvSpPr>
          <p:cNvPr id="6" name="Rectangle 2"/>
          <p:cNvSpPr txBox="1">
            <a:spLocks noChangeArrowheads="1"/>
          </p:cNvSpPr>
          <p:nvPr/>
        </p:nvSpPr>
        <p:spPr>
          <a:xfrm>
            <a:off x="476250" y="1000125"/>
            <a:ext cx="8227458" cy="857250"/>
          </a:xfrm>
          <a:prstGeom prst="rect">
            <a:avLst/>
          </a:prstGeom>
        </p:spPr>
        <p:txBody>
          <a:bodyPr vert="horz" lIns="90789" tIns="45413" rIns="90789" bIns="45413" rtlCol="0" anchor="ctr">
            <a:no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pPr algn="l"/>
            <a:r>
              <a:rPr lang="en-US" sz="2800" b="1" dirty="0">
                <a:solidFill>
                  <a:srgbClr val="78A22F"/>
                </a:solidFill>
                <a:latin typeface="Helvetica Neue" panose="02000503000000020004" pitchFamily="2" charset="0"/>
              </a:rPr>
              <a:t>Subarea 3.1 Test Plotting</a:t>
            </a:r>
          </a:p>
        </p:txBody>
      </p:sp>
    </p:spTree>
    <p:extLst>
      <p:ext uri="{BB962C8B-B14F-4D97-AF65-F5344CB8AC3E}">
        <p14:creationId xmlns:p14="http://schemas.microsoft.com/office/powerpoint/2010/main" val="213055224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211308"/>
            <a:ext cx="9143645" cy="4435206"/>
          </a:xfrm>
          <a:prstGeom prst="rect">
            <a:avLst/>
          </a:prstGeom>
        </p:spPr>
      </p:pic>
      <p:sp>
        <p:nvSpPr>
          <p:cNvPr id="6" name="Rectangle 2">
            <a:extLst>
              <a:ext uri="{FF2B5EF4-FFF2-40B4-BE49-F238E27FC236}">
                <a16:creationId xmlns:a16="http://schemas.microsoft.com/office/drawing/2014/main" id="{0044EB72-226A-E674-F656-5CAC5B38CB4B}"/>
              </a:ext>
            </a:extLst>
          </p:cNvPr>
          <p:cNvSpPr>
            <a:spLocks noGrp="1" noChangeArrowheads="1"/>
          </p:cNvSpPr>
          <p:nvPr>
            <p:ph type="title"/>
          </p:nvPr>
        </p:nvSpPr>
        <p:spPr>
          <a:xfrm>
            <a:off x="304522" y="373192"/>
            <a:ext cx="8227458" cy="857250"/>
          </a:xfrm>
        </p:spPr>
        <p:txBody>
          <a:bodyPr>
            <a:noAutofit/>
          </a:bodyPr>
          <a:lstStyle/>
          <a:p>
            <a:r>
              <a:rPr lang="en-US" sz="2800" b="1" dirty="0">
                <a:solidFill>
                  <a:srgbClr val="78A22F"/>
                </a:solidFill>
                <a:latin typeface="Helvetica Neue" panose="02000503000000020004" pitchFamily="2" charset="0"/>
              </a:rPr>
              <a:t>Architectural Styles</a:t>
            </a:r>
          </a:p>
        </p:txBody>
      </p:sp>
    </p:spTree>
    <p:extLst>
      <p:ext uri="{BB962C8B-B14F-4D97-AF65-F5344CB8AC3E}">
        <p14:creationId xmlns:p14="http://schemas.microsoft.com/office/powerpoint/2010/main" val="197694740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8272" y="1000125"/>
            <a:ext cx="8227458" cy="857250"/>
          </a:xfrm>
        </p:spPr>
        <p:txBody>
          <a:bodyPr>
            <a:noAutofit/>
          </a:bodyPr>
          <a:lstStyle/>
          <a:p>
            <a:r>
              <a:rPr lang="en-US" sz="2800" b="1" dirty="0">
                <a:solidFill>
                  <a:srgbClr val="78A22F"/>
                </a:solidFill>
                <a:latin typeface="Helvetica Neue" panose="02000503000000020004" pitchFamily="2" charset="0"/>
              </a:rPr>
              <a:t>MR1</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9109" y="1640796"/>
            <a:ext cx="5694984" cy="2153501"/>
          </a:xfrm>
        </p:spPr>
      </p:pic>
      <p:pic>
        <p:nvPicPr>
          <p:cNvPr id="9" name="Content Placeholder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3311" y="3794296"/>
            <a:ext cx="5679519" cy="2153501"/>
          </a:xfrm>
          <a:prstGeom prst="rect">
            <a:avLst/>
          </a:prstGeom>
        </p:spPr>
      </p:pic>
    </p:spTree>
    <p:extLst>
      <p:ext uri="{BB962C8B-B14F-4D97-AF65-F5344CB8AC3E}">
        <p14:creationId xmlns:p14="http://schemas.microsoft.com/office/powerpoint/2010/main" val="222924292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919"/>
          <a:stretch/>
        </p:blipFill>
        <p:spPr>
          <a:xfrm>
            <a:off x="3548825" y="857250"/>
            <a:ext cx="5595175" cy="5132628"/>
          </a:xfrm>
          <a:prstGeom prst="rect">
            <a:avLst/>
          </a:prstGeom>
        </p:spPr>
      </p:pic>
      <p:sp>
        <p:nvSpPr>
          <p:cNvPr id="6" name="Rectangle 3"/>
          <p:cNvSpPr txBox="1">
            <a:spLocks noChangeArrowheads="1"/>
          </p:cNvSpPr>
          <p:nvPr/>
        </p:nvSpPr>
        <p:spPr>
          <a:xfrm>
            <a:off x="285750" y="2286000"/>
            <a:ext cx="4476750" cy="1574141"/>
          </a:xfrm>
          <a:prstGeom prst="rect">
            <a:avLst/>
          </a:prstGeom>
        </p:spPr>
        <p:txBody>
          <a:bodyPr vert="horz" lIns="68577" tIns="34289" rIns="68577" bIns="34289" rtlCol="0">
            <a:noAutofit/>
          </a:bodyPr>
          <a:lstStyle>
            <a:lvl1pPr marL="342885" indent="-342885" algn="l" defTabSz="457181" rtl="0" eaLnBrk="1" latinLnBrk="0" hangingPunct="1">
              <a:spcBef>
                <a:spcPct val="20000"/>
              </a:spcBef>
              <a:buFont typeface="Arial"/>
              <a:buChar char="•"/>
              <a:defRPr sz="3200" kern="1200">
                <a:solidFill>
                  <a:schemeClr val="tx1"/>
                </a:solidFill>
                <a:latin typeface="+mn-lt"/>
                <a:ea typeface="+mn-ea"/>
                <a:cs typeface="+mn-cs"/>
              </a:defRPr>
            </a:lvl1pPr>
            <a:lvl2pPr marL="742919" indent="-285738" algn="l" defTabSz="457181" rtl="0" eaLnBrk="1" latinLnBrk="0" hangingPunct="1">
              <a:spcBef>
                <a:spcPct val="20000"/>
              </a:spcBef>
              <a:buFont typeface="Arial"/>
              <a:buChar char="–"/>
              <a:defRPr sz="2800" kern="1200">
                <a:solidFill>
                  <a:schemeClr val="tx1"/>
                </a:solidFill>
                <a:latin typeface="+mn-lt"/>
                <a:ea typeface="+mn-ea"/>
                <a:cs typeface="+mn-cs"/>
              </a:defRPr>
            </a:lvl2pPr>
            <a:lvl3pPr marL="1142952" indent="-228591" algn="l" defTabSz="457181" rtl="0" eaLnBrk="1" latinLnBrk="0" hangingPunct="1">
              <a:spcBef>
                <a:spcPct val="20000"/>
              </a:spcBef>
              <a:buFont typeface="Arial"/>
              <a:buChar char="•"/>
              <a:defRPr sz="2400" kern="1200">
                <a:solidFill>
                  <a:schemeClr val="tx1"/>
                </a:solidFill>
                <a:latin typeface="+mn-lt"/>
                <a:ea typeface="+mn-ea"/>
                <a:cs typeface="+mn-cs"/>
              </a:defRPr>
            </a:lvl3pPr>
            <a:lvl4pPr marL="1600133" indent="-228591" algn="l" defTabSz="457181" rtl="0" eaLnBrk="1" latinLnBrk="0" hangingPunct="1">
              <a:spcBef>
                <a:spcPct val="20000"/>
              </a:spcBef>
              <a:buFont typeface="Arial"/>
              <a:buChar char="–"/>
              <a:defRPr sz="2000" kern="1200">
                <a:solidFill>
                  <a:schemeClr val="tx1"/>
                </a:solidFill>
                <a:latin typeface="+mn-lt"/>
                <a:ea typeface="+mn-ea"/>
                <a:cs typeface="+mn-cs"/>
              </a:defRPr>
            </a:lvl4pPr>
            <a:lvl5pPr marL="2057315" indent="-228591" algn="l" defTabSz="457181" rtl="0" eaLnBrk="1" latinLnBrk="0" hangingPunct="1">
              <a:spcBef>
                <a:spcPct val="20000"/>
              </a:spcBef>
              <a:buFont typeface="Arial"/>
              <a:buChar char="»"/>
              <a:defRPr sz="2000" kern="1200">
                <a:solidFill>
                  <a:schemeClr val="tx1"/>
                </a:solidFill>
                <a:latin typeface="+mn-lt"/>
                <a:ea typeface="+mn-ea"/>
                <a:cs typeface="+mn-cs"/>
              </a:defRPr>
            </a:lvl5pPr>
            <a:lvl6pPr marL="2514495" indent="-228591" algn="l" defTabSz="457181" rtl="0" eaLnBrk="1" latinLnBrk="0" hangingPunct="1">
              <a:spcBef>
                <a:spcPct val="20000"/>
              </a:spcBef>
              <a:buFont typeface="Arial"/>
              <a:buChar char="•"/>
              <a:defRPr sz="2000" kern="1200">
                <a:solidFill>
                  <a:schemeClr val="tx1"/>
                </a:solidFill>
                <a:latin typeface="+mn-lt"/>
                <a:ea typeface="+mn-ea"/>
                <a:cs typeface="+mn-cs"/>
              </a:defRPr>
            </a:lvl6pPr>
            <a:lvl7pPr marL="2971676" indent="-228591" algn="l" defTabSz="457181" rtl="0" eaLnBrk="1" latinLnBrk="0" hangingPunct="1">
              <a:spcBef>
                <a:spcPct val="20000"/>
              </a:spcBef>
              <a:buFont typeface="Arial"/>
              <a:buChar char="•"/>
              <a:defRPr sz="2000" kern="1200">
                <a:solidFill>
                  <a:schemeClr val="tx1"/>
                </a:solidFill>
                <a:latin typeface="+mn-lt"/>
                <a:ea typeface="+mn-ea"/>
                <a:cs typeface="+mn-cs"/>
              </a:defRPr>
            </a:lvl7pPr>
            <a:lvl8pPr marL="3428857" indent="-228591" algn="l" defTabSz="457181" rtl="0" eaLnBrk="1" latinLnBrk="0" hangingPunct="1">
              <a:spcBef>
                <a:spcPct val="20000"/>
              </a:spcBef>
              <a:buFont typeface="Arial"/>
              <a:buChar char="•"/>
              <a:defRPr sz="2000" kern="1200">
                <a:solidFill>
                  <a:schemeClr val="tx1"/>
                </a:solidFill>
                <a:latin typeface="+mn-lt"/>
                <a:ea typeface="+mn-ea"/>
                <a:cs typeface="+mn-cs"/>
              </a:defRPr>
            </a:lvl8pPr>
            <a:lvl9pPr marL="3886038" indent="-228591" algn="l" defTabSz="457181" rtl="0" eaLnBrk="1" latinLnBrk="0" hangingPunct="1">
              <a:spcBef>
                <a:spcPct val="20000"/>
              </a:spcBef>
              <a:buFont typeface="Arial"/>
              <a:buChar char="•"/>
              <a:defRPr sz="2000" kern="1200">
                <a:solidFill>
                  <a:schemeClr val="tx1"/>
                </a:solidFill>
                <a:latin typeface="+mn-lt"/>
                <a:ea typeface="+mn-ea"/>
                <a:cs typeface="+mn-cs"/>
              </a:defRPr>
            </a:lvl9pPr>
          </a:lstStyle>
          <a:p>
            <a:pPr marL="0" indent="0">
              <a:spcBef>
                <a:spcPts val="750"/>
              </a:spcBef>
              <a:buNone/>
            </a:pPr>
            <a:r>
              <a:rPr lang="is-IS" sz="1800" dirty="0">
                <a:solidFill>
                  <a:schemeClr val="tx1">
                    <a:lumMod val="65000"/>
                    <a:lumOff val="35000"/>
                  </a:schemeClr>
                </a:solidFill>
                <a:latin typeface="Archer Book" panose="02000000000000000000" pitchFamily="50" charset="0"/>
              </a:rPr>
              <a:t>1. </a:t>
            </a:r>
            <a:r>
              <a:rPr lang="is-IS" sz="1800" dirty="0">
                <a:solidFill>
                  <a:schemeClr val="tx1">
                    <a:lumMod val="65000"/>
                    <a:lumOff val="35000"/>
                  </a:schemeClr>
                </a:solidFill>
                <a:latin typeface="Archer Bold" panose="02000000000000000000" pitchFamily="50" charset="0"/>
              </a:rPr>
              <a:t>Neighborhoods</a:t>
            </a:r>
            <a:r>
              <a:rPr lang="is-IS" sz="1800" dirty="0">
                <a:solidFill>
                  <a:schemeClr val="tx1">
                    <a:lumMod val="65000"/>
                    <a:lumOff val="35000"/>
                  </a:schemeClr>
                </a:solidFill>
                <a:latin typeface="Archer Book" panose="02000000000000000000"/>
              </a:rPr>
              <a:t> are not defined as solely builder tracts, but as </a:t>
            </a:r>
            <a:r>
              <a:rPr lang="is-IS" sz="1800" i="1" dirty="0">
                <a:solidFill>
                  <a:schemeClr val="tx1">
                    <a:lumMod val="65000"/>
                    <a:lumOff val="35000"/>
                  </a:schemeClr>
                </a:solidFill>
                <a:latin typeface="Archer Bold" panose="02000000000000000000" pitchFamily="50" charset="0"/>
              </a:rPr>
              <a:t>clusters of tracts </a:t>
            </a:r>
            <a:r>
              <a:rPr lang="is-IS" sz="1800" dirty="0">
                <a:solidFill>
                  <a:schemeClr val="tx1">
                    <a:lumMod val="65000"/>
                    <a:lumOff val="35000"/>
                  </a:schemeClr>
                </a:solidFill>
                <a:latin typeface="Archer Book" panose="02000000000000000000"/>
              </a:rPr>
              <a:t>with separate identities organized around town or open space features</a:t>
            </a:r>
            <a:endParaRPr lang="is-IS" sz="1800" dirty="0">
              <a:solidFill>
                <a:schemeClr val="tx1">
                  <a:lumMod val="65000"/>
                  <a:lumOff val="35000"/>
                </a:schemeClr>
              </a:solidFill>
              <a:latin typeface="Archer Book" panose="02000000000000000000"/>
              <a:cs typeface="Arial" panose="020B0604020202020204" pitchFamily="34" charset="0"/>
            </a:endParaRPr>
          </a:p>
        </p:txBody>
      </p:sp>
      <p:sp>
        <p:nvSpPr>
          <p:cNvPr id="3" name="TextBox 2"/>
          <p:cNvSpPr txBox="1"/>
          <p:nvPr/>
        </p:nvSpPr>
        <p:spPr>
          <a:xfrm>
            <a:off x="285748" y="3571875"/>
            <a:ext cx="3333750" cy="861774"/>
          </a:xfrm>
          <a:prstGeom prst="rect">
            <a:avLst/>
          </a:prstGeom>
          <a:noFill/>
        </p:spPr>
        <p:txBody>
          <a:bodyPr wrap="square" rtlCol="0">
            <a:spAutoFit/>
          </a:bodyPr>
          <a:lstStyle/>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Neighborhoods consist of three to six tracts</a:t>
            </a:r>
          </a:p>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Neighborhoods have been thoughtfully designed around unique community features that add value and livability</a:t>
            </a:r>
          </a:p>
        </p:txBody>
      </p:sp>
      <p:sp>
        <p:nvSpPr>
          <p:cNvPr id="7" name="Rectangle 2">
            <a:extLst>
              <a:ext uri="{FF2B5EF4-FFF2-40B4-BE49-F238E27FC236}">
                <a16:creationId xmlns:a16="http://schemas.microsoft.com/office/drawing/2014/main" id="{93E43030-86BE-AE2D-3167-787A3CBC9ACE}"/>
              </a:ext>
            </a:extLst>
          </p:cNvPr>
          <p:cNvSpPr>
            <a:spLocks noGrp="1" noChangeArrowheads="1"/>
          </p:cNvSpPr>
          <p:nvPr>
            <p:ph type="title"/>
          </p:nvPr>
        </p:nvSpPr>
        <p:spPr>
          <a:xfrm>
            <a:off x="214450" y="301146"/>
            <a:ext cx="8229601" cy="857250"/>
          </a:xfrm>
        </p:spPr>
        <p:txBody>
          <a:bodyPr>
            <a:noAutofit/>
          </a:bodyPr>
          <a:lstStyle/>
          <a:p>
            <a:pPr eaLnBrk="1" hangingPunct="1"/>
            <a:r>
              <a:rPr lang="en-US" sz="2800" b="1" dirty="0">
                <a:solidFill>
                  <a:srgbClr val="78A22F"/>
                </a:solidFill>
                <a:latin typeface="Helvetica Neue" panose="02000503000000020004" pitchFamily="2" charset="0"/>
              </a:rPr>
              <a:t>Neighborhood Crafting</a:t>
            </a:r>
          </a:p>
        </p:txBody>
      </p:sp>
    </p:spTree>
    <p:extLst>
      <p:ext uri="{BB962C8B-B14F-4D97-AF65-F5344CB8AC3E}">
        <p14:creationId xmlns:p14="http://schemas.microsoft.com/office/powerpoint/2010/main" val="400053653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1855"/>
          <a:stretch/>
        </p:blipFill>
        <p:spPr>
          <a:xfrm>
            <a:off x="3667125" y="906723"/>
            <a:ext cx="5288308" cy="5083155"/>
          </a:xfrm>
          <a:prstGeom prst="rect">
            <a:avLst/>
          </a:prstGeom>
        </p:spPr>
      </p:pic>
      <p:sp>
        <p:nvSpPr>
          <p:cNvPr id="6" name="Rectangle 3"/>
          <p:cNvSpPr txBox="1">
            <a:spLocks noChangeArrowheads="1"/>
          </p:cNvSpPr>
          <p:nvPr/>
        </p:nvSpPr>
        <p:spPr>
          <a:xfrm>
            <a:off x="285750" y="2286001"/>
            <a:ext cx="4476750" cy="952500"/>
          </a:xfrm>
          <a:prstGeom prst="rect">
            <a:avLst/>
          </a:prstGeom>
        </p:spPr>
        <p:txBody>
          <a:bodyPr vert="horz" lIns="68577" tIns="34289" rIns="68577" bIns="34289" rtlCol="0">
            <a:noAutofit/>
          </a:bodyPr>
          <a:lstStyle>
            <a:lvl1pPr marL="342885" indent="-342885" algn="l" defTabSz="457181" rtl="0" eaLnBrk="1" latinLnBrk="0" hangingPunct="1">
              <a:spcBef>
                <a:spcPct val="20000"/>
              </a:spcBef>
              <a:buFont typeface="Arial"/>
              <a:buChar char="•"/>
              <a:defRPr sz="3200" kern="1200">
                <a:solidFill>
                  <a:schemeClr val="tx1"/>
                </a:solidFill>
                <a:latin typeface="+mn-lt"/>
                <a:ea typeface="+mn-ea"/>
                <a:cs typeface="+mn-cs"/>
              </a:defRPr>
            </a:lvl1pPr>
            <a:lvl2pPr marL="742919" indent="-285738" algn="l" defTabSz="457181" rtl="0" eaLnBrk="1" latinLnBrk="0" hangingPunct="1">
              <a:spcBef>
                <a:spcPct val="20000"/>
              </a:spcBef>
              <a:buFont typeface="Arial"/>
              <a:buChar char="–"/>
              <a:defRPr sz="2800" kern="1200">
                <a:solidFill>
                  <a:schemeClr val="tx1"/>
                </a:solidFill>
                <a:latin typeface="+mn-lt"/>
                <a:ea typeface="+mn-ea"/>
                <a:cs typeface="+mn-cs"/>
              </a:defRPr>
            </a:lvl2pPr>
            <a:lvl3pPr marL="1142952" indent="-228591" algn="l" defTabSz="457181" rtl="0" eaLnBrk="1" latinLnBrk="0" hangingPunct="1">
              <a:spcBef>
                <a:spcPct val="20000"/>
              </a:spcBef>
              <a:buFont typeface="Arial"/>
              <a:buChar char="•"/>
              <a:defRPr sz="2400" kern="1200">
                <a:solidFill>
                  <a:schemeClr val="tx1"/>
                </a:solidFill>
                <a:latin typeface="+mn-lt"/>
                <a:ea typeface="+mn-ea"/>
                <a:cs typeface="+mn-cs"/>
              </a:defRPr>
            </a:lvl3pPr>
            <a:lvl4pPr marL="1600133" indent="-228591" algn="l" defTabSz="457181" rtl="0" eaLnBrk="1" latinLnBrk="0" hangingPunct="1">
              <a:spcBef>
                <a:spcPct val="20000"/>
              </a:spcBef>
              <a:buFont typeface="Arial"/>
              <a:buChar char="–"/>
              <a:defRPr sz="2000" kern="1200">
                <a:solidFill>
                  <a:schemeClr val="tx1"/>
                </a:solidFill>
                <a:latin typeface="+mn-lt"/>
                <a:ea typeface="+mn-ea"/>
                <a:cs typeface="+mn-cs"/>
              </a:defRPr>
            </a:lvl4pPr>
            <a:lvl5pPr marL="2057315" indent="-228591" algn="l" defTabSz="457181" rtl="0" eaLnBrk="1" latinLnBrk="0" hangingPunct="1">
              <a:spcBef>
                <a:spcPct val="20000"/>
              </a:spcBef>
              <a:buFont typeface="Arial"/>
              <a:buChar char="»"/>
              <a:defRPr sz="2000" kern="1200">
                <a:solidFill>
                  <a:schemeClr val="tx1"/>
                </a:solidFill>
                <a:latin typeface="+mn-lt"/>
                <a:ea typeface="+mn-ea"/>
                <a:cs typeface="+mn-cs"/>
              </a:defRPr>
            </a:lvl5pPr>
            <a:lvl6pPr marL="2514495" indent="-228591" algn="l" defTabSz="457181" rtl="0" eaLnBrk="1" latinLnBrk="0" hangingPunct="1">
              <a:spcBef>
                <a:spcPct val="20000"/>
              </a:spcBef>
              <a:buFont typeface="Arial"/>
              <a:buChar char="•"/>
              <a:defRPr sz="2000" kern="1200">
                <a:solidFill>
                  <a:schemeClr val="tx1"/>
                </a:solidFill>
                <a:latin typeface="+mn-lt"/>
                <a:ea typeface="+mn-ea"/>
                <a:cs typeface="+mn-cs"/>
              </a:defRPr>
            </a:lvl6pPr>
            <a:lvl7pPr marL="2971676" indent="-228591" algn="l" defTabSz="457181" rtl="0" eaLnBrk="1" latinLnBrk="0" hangingPunct="1">
              <a:spcBef>
                <a:spcPct val="20000"/>
              </a:spcBef>
              <a:buFont typeface="Arial"/>
              <a:buChar char="•"/>
              <a:defRPr sz="2000" kern="1200">
                <a:solidFill>
                  <a:schemeClr val="tx1"/>
                </a:solidFill>
                <a:latin typeface="+mn-lt"/>
                <a:ea typeface="+mn-ea"/>
                <a:cs typeface="+mn-cs"/>
              </a:defRPr>
            </a:lvl7pPr>
            <a:lvl8pPr marL="3428857" indent="-228591" algn="l" defTabSz="457181" rtl="0" eaLnBrk="1" latinLnBrk="0" hangingPunct="1">
              <a:spcBef>
                <a:spcPct val="20000"/>
              </a:spcBef>
              <a:buFont typeface="Arial"/>
              <a:buChar char="•"/>
              <a:defRPr sz="2000" kern="1200">
                <a:solidFill>
                  <a:schemeClr val="tx1"/>
                </a:solidFill>
                <a:latin typeface="+mn-lt"/>
                <a:ea typeface="+mn-ea"/>
                <a:cs typeface="+mn-cs"/>
              </a:defRPr>
            </a:lvl8pPr>
            <a:lvl9pPr marL="3886038" indent="-228591" algn="l" defTabSz="457181" rtl="0" eaLnBrk="1" latinLnBrk="0" hangingPunct="1">
              <a:spcBef>
                <a:spcPct val="20000"/>
              </a:spcBef>
              <a:buFont typeface="Arial"/>
              <a:buChar char="•"/>
              <a:defRPr sz="2000" kern="1200">
                <a:solidFill>
                  <a:schemeClr val="tx1"/>
                </a:solidFill>
                <a:latin typeface="+mn-lt"/>
                <a:ea typeface="+mn-ea"/>
                <a:cs typeface="+mn-cs"/>
              </a:defRPr>
            </a:lvl9pPr>
          </a:lstStyle>
          <a:p>
            <a:pPr marL="0" indent="0">
              <a:spcBef>
                <a:spcPts val="750"/>
              </a:spcBef>
              <a:buNone/>
            </a:pPr>
            <a:r>
              <a:rPr lang="is-IS" sz="1800" dirty="0">
                <a:solidFill>
                  <a:schemeClr val="tx1">
                    <a:lumMod val="65000"/>
                    <a:lumOff val="35000"/>
                  </a:schemeClr>
                </a:solidFill>
                <a:latin typeface="Archer Book" panose="02000000000000000000" pitchFamily="50" charset="0"/>
              </a:rPr>
              <a:t>2. Balance </a:t>
            </a:r>
            <a:r>
              <a:rPr lang="is-IS" sz="1800" i="1" dirty="0">
                <a:solidFill>
                  <a:schemeClr val="tx1">
                    <a:lumMod val="65000"/>
                    <a:lumOff val="35000"/>
                  </a:schemeClr>
                </a:solidFill>
                <a:latin typeface="Archer Bold" panose="02000000000000000000" pitchFamily="50" charset="0"/>
              </a:rPr>
              <a:t>Higher Density </a:t>
            </a:r>
            <a:r>
              <a:rPr lang="is-IS" sz="1800" dirty="0">
                <a:solidFill>
                  <a:schemeClr val="tx1">
                    <a:lumMod val="65000"/>
                    <a:lumOff val="35000"/>
                  </a:schemeClr>
                </a:solidFill>
                <a:latin typeface="Archer Book" panose="02000000000000000000" pitchFamily="50" charset="0"/>
              </a:rPr>
              <a:t>with neighborhood crafting to maintain the </a:t>
            </a:r>
            <a:r>
              <a:rPr lang="is-IS" sz="1800" dirty="0">
                <a:solidFill>
                  <a:schemeClr val="tx1">
                    <a:lumMod val="65000"/>
                    <a:lumOff val="35000"/>
                  </a:schemeClr>
                </a:solidFill>
                <a:latin typeface="Archer Bold" panose="02000000000000000000" pitchFamily="50" charset="0"/>
              </a:rPr>
              <a:t>Ranch Brand </a:t>
            </a:r>
            <a:r>
              <a:rPr lang="is-IS" sz="1800" dirty="0">
                <a:solidFill>
                  <a:schemeClr val="tx1">
                    <a:lumMod val="65000"/>
                    <a:lumOff val="35000"/>
                  </a:schemeClr>
                </a:solidFill>
                <a:latin typeface="Archer Book" panose="02000000000000000000" pitchFamily="50" charset="0"/>
              </a:rPr>
              <a:t>quality of living</a:t>
            </a:r>
            <a:endParaRPr lang="is-IS" sz="1800" dirty="0">
              <a:solidFill>
                <a:schemeClr val="tx1">
                  <a:lumMod val="65000"/>
                  <a:lumOff val="35000"/>
                </a:schemeClr>
              </a:solidFill>
              <a:latin typeface="Archer Book" panose="02000000000000000000" pitchFamily="50" charset="0"/>
              <a:cs typeface="Arial" panose="020B0604020202020204" pitchFamily="34" charset="0"/>
            </a:endParaRPr>
          </a:p>
        </p:txBody>
      </p:sp>
      <p:sp>
        <p:nvSpPr>
          <p:cNvPr id="3" name="TextBox 2"/>
          <p:cNvSpPr txBox="1"/>
          <p:nvPr/>
        </p:nvSpPr>
        <p:spPr>
          <a:xfrm>
            <a:off x="285748" y="3402319"/>
            <a:ext cx="3667127" cy="1246495"/>
          </a:xfrm>
          <a:prstGeom prst="rect">
            <a:avLst/>
          </a:prstGeom>
          <a:noFill/>
        </p:spPr>
        <p:txBody>
          <a:bodyPr wrap="square" rtlCol="0">
            <a:spAutoFit/>
          </a:bodyPr>
          <a:lstStyle/>
          <a:p>
            <a:r>
              <a:rPr lang="en-US" sz="1250" dirty="0">
                <a:solidFill>
                  <a:schemeClr val="tx1">
                    <a:lumMod val="65000"/>
                    <a:lumOff val="35000"/>
                  </a:schemeClr>
                </a:solidFill>
                <a:latin typeface="Archer Book" panose="02000000000000000000" pitchFamily="50" charset="0"/>
              </a:rPr>
              <a:t>Creative and innovative neighborhood site planning</a:t>
            </a:r>
          </a:p>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Integrated open space</a:t>
            </a:r>
          </a:p>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Pedestrian connectivity</a:t>
            </a:r>
          </a:p>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Landscape + Architecture</a:t>
            </a:r>
          </a:p>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Achieve a new, fresh expression of attainable housing neighborhoods</a:t>
            </a:r>
          </a:p>
        </p:txBody>
      </p:sp>
      <p:sp>
        <p:nvSpPr>
          <p:cNvPr id="7" name="Rectangle 2">
            <a:extLst>
              <a:ext uri="{FF2B5EF4-FFF2-40B4-BE49-F238E27FC236}">
                <a16:creationId xmlns:a16="http://schemas.microsoft.com/office/drawing/2014/main" id="{32B2B459-2B50-F0CC-A6FD-277BE921BC34}"/>
              </a:ext>
            </a:extLst>
          </p:cNvPr>
          <p:cNvSpPr>
            <a:spLocks noGrp="1" noChangeArrowheads="1"/>
          </p:cNvSpPr>
          <p:nvPr>
            <p:ph type="title"/>
          </p:nvPr>
        </p:nvSpPr>
        <p:spPr>
          <a:xfrm>
            <a:off x="285750" y="238125"/>
            <a:ext cx="8229601" cy="857250"/>
          </a:xfrm>
        </p:spPr>
        <p:txBody>
          <a:bodyPr>
            <a:noAutofit/>
          </a:bodyPr>
          <a:lstStyle/>
          <a:p>
            <a:r>
              <a:rPr lang="en-US" sz="2800" b="1" dirty="0">
                <a:solidFill>
                  <a:srgbClr val="78A22F"/>
                </a:solidFill>
                <a:latin typeface="Helvetica Neue" panose="02000503000000020004" pitchFamily="2" charset="0"/>
              </a:rPr>
              <a:t>Neighborhood Crafting</a:t>
            </a:r>
          </a:p>
        </p:txBody>
      </p:sp>
    </p:spTree>
    <p:extLst>
      <p:ext uri="{BB962C8B-B14F-4D97-AF65-F5344CB8AC3E}">
        <p14:creationId xmlns:p14="http://schemas.microsoft.com/office/powerpoint/2010/main" val="52762602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52750" y="964757"/>
            <a:ext cx="6140041" cy="4988368"/>
          </a:xfrm>
          <a:prstGeom prst="rect">
            <a:avLst/>
          </a:prstGeom>
        </p:spPr>
      </p:pic>
      <p:sp>
        <p:nvSpPr>
          <p:cNvPr id="6" name="Rectangle 3"/>
          <p:cNvSpPr txBox="1">
            <a:spLocks noChangeArrowheads="1"/>
          </p:cNvSpPr>
          <p:nvPr/>
        </p:nvSpPr>
        <p:spPr>
          <a:xfrm>
            <a:off x="285750" y="2286000"/>
            <a:ext cx="3690531" cy="1574141"/>
          </a:xfrm>
          <a:prstGeom prst="rect">
            <a:avLst/>
          </a:prstGeom>
        </p:spPr>
        <p:txBody>
          <a:bodyPr vert="horz" lIns="68577" tIns="34289" rIns="68577" bIns="34289" rtlCol="0">
            <a:noAutofit/>
          </a:bodyPr>
          <a:lstStyle>
            <a:lvl1pPr marL="342885" indent="-342885" algn="l" defTabSz="457181" rtl="0" eaLnBrk="1" latinLnBrk="0" hangingPunct="1">
              <a:spcBef>
                <a:spcPct val="20000"/>
              </a:spcBef>
              <a:buFont typeface="Arial"/>
              <a:buChar char="•"/>
              <a:defRPr sz="3200" kern="1200">
                <a:solidFill>
                  <a:schemeClr val="tx1"/>
                </a:solidFill>
                <a:latin typeface="+mn-lt"/>
                <a:ea typeface="+mn-ea"/>
                <a:cs typeface="+mn-cs"/>
              </a:defRPr>
            </a:lvl1pPr>
            <a:lvl2pPr marL="742919" indent="-285738" algn="l" defTabSz="457181" rtl="0" eaLnBrk="1" latinLnBrk="0" hangingPunct="1">
              <a:spcBef>
                <a:spcPct val="20000"/>
              </a:spcBef>
              <a:buFont typeface="Arial"/>
              <a:buChar char="–"/>
              <a:defRPr sz="2800" kern="1200">
                <a:solidFill>
                  <a:schemeClr val="tx1"/>
                </a:solidFill>
                <a:latin typeface="+mn-lt"/>
                <a:ea typeface="+mn-ea"/>
                <a:cs typeface="+mn-cs"/>
              </a:defRPr>
            </a:lvl2pPr>
            <a:lvl3pPr marL="1142952" indent="-228591" algn="l" defTabSz="457181" rtl="0" eaLnBrk="1" latinLnBrk="0" hangingPunct="1">
              <a:spcBef>
                <a:spcPct val="20000"/>
              </a:spcBef>
              <a:buFont typeface="Arial"/>
              <a:buChar char="•"/>
              <a:defRPr sz="2400" kern="1200">
                <a:solidFill>
                  <a:schemeClr val="tx1"/>
                </a:solidFill>
                <a:latin typeface="+mn-lt"/>
                <a:ea typeface="+mn-ea"/>
                <a:cs typeface="+mn-cs"/>
              </a:defRPr>
            </a:lvl3pPr>
            <a:lvl4pPr marL="1600133" indent="-228591" algn="l" defTabSz="457181" rtl="0" eaLnBrk="1" latinLnBrk="0" hangingPunct="1">
              <a:spcBef>
                <a:spcPct val="20000"/>
              </a:spcBef>
              <a:buFont typeface="Arial"/>
              <a:buChar char="–"/>
              <a:defRPr sz="2000" kern="1200">
                <a:solidFill>
                  <a:schemeClr val="tx1"/>
                </a:solidFill>
                <a:latin typeface="+mn-lt"/>
                <a:ea typeface="+mn-ea"/>
                <a:cs typeface="+mn-cs"/>
              </a:defRPr>
            </a:lvl4pPr>
            <a:lvl5pPr marL="2057315" indent="-228591" algn="l" defTabSz="457181" rtl="0" eaLnBrk="1" latinLnBrk="0" hangingPunct="1">
              <a:spcBef>
                <a:spcPct val="20000"/>
              </a:spcBef>
              <a:buFont typeface="Arial"/>
              <a:buChar char="»"/>
              <a:defRPr sz="2000" kern="1200">
                <a:solidFill>
                  <a:schemeClr val="tx1"/>
                </a:solidFill>
                <a:latin typeface="+mn-lt"/>
                <a:ea typeface="+mn-ea"/>
                <a:cs typeface="+mn-cs"/>
              </a:defRPr>
            </a:lvl5pPr>
            <a:lvl6pPr marL="2514495" indent="-228591" algn="l" defTabSz="457181" rtl="0" eaLnBrk="1" latinLnBrk="0" hangingPunct="1">
              <a:spcBef>
                <a:spcPct val="20000"/>
              </a:spcBef>
              <a:buFont typeface="Arial"/>
              <a:buChar char="•"/>
              <a:defRPr sz="2000" kern="1200">
                <a:solidFill>
                  <a:schemeClr val="tx1"/>
                </a:solidFill>
                <a:latin typeface="+mn-lt"/>
                <a:ea typeface="+mn-ea"/>
                <a:cs typeface="+mn-cs"/>
              </a:defRPr>
            </a:lvl6pPr>
            <a:lvl7pPr marL="2971676" indent="-228591" algn="l" defTabSz="457181" rtl="0" eaLnBrk="1" latinLnBrk="0" hangingPunct="1">
              <a:spcBef>
                <a:spcPct val="20000"/>
              </a:spcBef>
              <a:buFont typeface="Arial"/>
              <a:buChar char="•"/>
              <a:defRPr sz="2000" kern="1200">
                <a:solidFill>
                  <a:schemeClr val="tx1"/>
                </a:solidFill>
                <a:latin typeface="+mn-lt"/>
                <a:ea typeface="+mn-ea"/>
                <a:cs typeface="+mn-cs"/>
              </a:defRPr>
            </a:lvl7pPr>
            <a:lvl8pPr marL="3428857" indent="-228591" algn="l" defTabSz="457181" rtl="0" eaLnBrk="1" latinLnBrk="0" hangingPunct="1">
              <a:spcBef>
                <a:spcPct val="20000"/>
              </a:spcBef>
              <a:buFont typeface="Arial"/>
              <a:buChar char="•"/>
              <a:defRPr sz="2000" kern="1200">
                <a:solidFill>
                  <a:schemeClr val="tx1"/>
                </a:solidFill>
                <a:latin typeface="+mn-lt"/>
                <a:ea typeface="+mn-ea"/>
                <a:cs typeface="+mn-cs"/>
              </a:defRPr>
            </a:lvl8pPr>
            <a:lvl9pPr marL="3886038" indent="-228591" algn="l" defTabSz="457181" rtl="0" eaLnBrk="1" latinLnBrk="0" hangingPunct="1">
              <a:spcBef>
                <a:spcPct val="20000"/>
              </a:spcBef>
              <a:buFont typeface="Arial"/>
              <a:buChar char="•"/>
              <a:defRPr sz="2000" kern="1200">
                <a:solidFill>
                  <a:schemeClr val="tx1"/>
                </a:solidFill>
                <a:latin typeface="+mn-lt"/>
                <a:ea typeface="+mn-ea"/>
                <a:cs typeface="+mn-cs"/>
              </a:defRPr>
            </a:lvl9pPr>
          </a:lstStyle>
          <a:p>
            <a:pPr marL="0" indent="0">
              <a:spcBef>
                <a:spcPts val="750"/>
              </a:spcBef>
              <a:buNone/>
            </a:pPr>
            <a:r>
              <a:rPr lang="is-IS" sz="1800" dirty="0">
                <a:solidFill>
                  <a:schemeClr val="tx1">
                    <a:lumMod val="65000"/>
                    <a:lumOff val="35000"/>
                  </a:schemeClr>
                </a:solidFill>
                <a:latin typeface="Archer Book" panose="02000000000000000000" pitchFamily="50" charset="0"/>
              </a:rPr>
              <a:t>3. Create </a:t>
            </a:r>
            <a:r>
              <a:rPr lang="is-IS" sz="1800" dirty="0">
                <a:solidFill>
                  <a:schemeClr val="tx1">
                    <a:lumMod val="65000"/>
                    <a:lumOff val="35000"/>
                  </a:schemeClr>
                </a:solidFill>
                <a:latin typeface="Archer Bold" panose="02000000000000000000" pitchFamily="50" charset="0"/>
              </a:rPr>
              <a:t>local streets </a:t>
            </a:r>
            <a:r>
              <a:rPr lang="is-IS" sz="1800" dirty="0">
                <a:solidFill>
                  <a:schemeClr val="tx1">
                    <a:lumMod val="65000"/>
                    <a:lumOff val="35000"/>
                  </a:schemeClr>
                </a:solidFill>
                <a:latin typeface="Archer Book" panose="02000000000000000000" pitchFamily="50" charset="0"/>
              </a:rPr>
              <a:t>that foster </a:t>
            </a:r>
            <a:r>
              <a:rPr lang="is-IS" sz="1800" i="1" dirty="0">
                <a:solidFill>
                  <a:schemeClr val="tx1">
                    <a:lumMod val="65000"/>
                    <a:lumOff val="35000"/>
                  </a:schemeClr>
                </a:solidFill>
                <a:latin typeface="Archer Bold" panose="02000000000000000000" pitchFamily="50" charset="0"/>
              </a:rPr>
              <a:t>pedestrian &amp; social space</a:t>
            </a:r>
            <a:endParaRPr lang="is-IS" sz="1800" i="1" dirty="0">
              <a:solidFill>
                <a:schemeClr val="tx1">
                  <a:lumMod val="65000"/>
                  <a:lumOff val="35000"/>
                </a:schemeClr>
              </a:solidFill>
              <a:latin typeface="Archer Bold" panose="02000000000000000000" pitchFamily="50" charset="0"/>
              <a:cs typeface="Arial" panose="020B0604020202020204" pitchFamily="34" charset="0"/>
            </a:endParaRPr>
          </a:p>
        </p:txBody>
      </p:sp>
      <p:sp>
        <p:nvSpPr>
          <p:cNvPr id="3" name="TextBox 2"/>
          <p:cNvSpPr txBox="1"/>
          <p:nvPr/>
        </p:nvSpPr>
        <p:spPr>
          <a:xfrm>
            <a:off x="285748" y="3190876"/>
            <a:ext cx="3333750" cy="1631216"/>
          </a:xfrm>
          <a:prstGeom prst="rect">
            <a:avLst/>
          </a:prstGeom>
          <a:noFill/>
        </p:spPr>
        <p:txBody>
          <a:bodyPr wrap="square" rtlCol="0">
            <a:spAutoFit/>
          </a:bodyPr>
          <a:lstStyle/>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Make the street a more pleasant place with curb-separated parkways, street trees, and taper</a:t>
            </a:r>
          </a:p>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De-emphasize the garage with shallow and deep recessed plans</a:t>
            </a:r>
          </a:p>
          <a:p>
            <a:pPr marL="214313" indent="-214313">
              <a:buFont typeface="Arial" panose="020B0604020202020204" pitchFamily="34" charset="0"/>
              <a:buChar char="•"/>
            </a:pPr>
            <a:r>
              <a:rPr lang="en-US" sz="1250" dirty="0">
                <a:solidFill>
                  <a:schemeClr val="tx1">
                    <a:lumMod val="65000"/>
                    <a:lumOff val="35000"/>
                  </a:schemeClr>
                </a:solidFill>
                <a:latin typeface="Archer Book" panose="02000000000000000000" pitchFamily="50" charset="0"/>
              </a:rPr>
              <a:t>Create meaningful, walkable destinations with pocket parks and trail linkage to amenities</a:t>
            </a:r>
          </a:p>
        </p:txBody>
      </p:sp>
      <p:sp>
        <p:nvSpPr>
          <p:cNvPr id="7" name="Rectangle 2">
            <a:extLst>
              <a:ext uri="{FF2B5EF4-FFF2-40B4-BE49-F238E27FC236}">
                <a16:creationId xmlns:a16="http://schemas.microsoft.com/office/drawing/2014/main" id="{2E923F3D-3B51-8D64-AF3E-C774825C183B}"/>
              </a:ext>
            </a:extLst>
          </p:cNvPr>
          <p:cNvSpPr>
            <a:spLocks noGrp="1" noChangeArrowheads="1"/>
          </p:cNvSpPr>
          <p:nvPr>
            <p:ph type="title"/>
          </p:nvPr>
        </p:nvSpPr>
        <p:spPr>
          <a:xfrm>
            <a:off x="285750" y="238125"/>
            <a:ext cx="8229601" cy="857250"/>
          </a:xfrm>
        </p:spPr>
        <p:txBody>
          <a:bodyPr>
            <a:noAutofit/>
          </a:bodyPr>
          <a:lstStyle/>
          <a:p>
            <a:r>
              <a:rPr lang="en-US" sz="2800" b="1" dirty="0">
                <a:solidFill>
                  <a:srgbClr val="78A22F"/>
                </a:solidFill>
                <a:latin typeface="Helvetica Neue" panose="02000503000000020004" pitchFamily="2" charset="0"/>
              </a:rPr>
              <a:t>Neighborhood Crafting</a:t>
            </a:r>
          </a:p>
        </p:txBody>
      </p:sp>
    </p:spTree>
    <p:extLst>
      <p:ext uri="{BB962C8B-B14F-4D97-AF65-F5344CB8AC3E}">
        <p14:creationId xmlns:p14="http://schemas.microsoft.com/office/powerpoint/2010/main" val="298346823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11" y="1095375"/>
            <a:ext cx="8229601" cy="857250"/>
          </a:xfrm>
        </p:spPr>
        <p:txBody>
          <a:bodyPr>
            <a:noAutofit/>
          </a:bodyPr>
          <a:lstStyle/>
          <a:p>
            <a:r>
              <a:rPr lang="en-US" sz="2800" b="1" dirty="0">
                <a:solidFill>
                  <a:srgbClr val="78A22F"/>
                </a:solidFill>
                <a:latin typeface="Helvetica Neue" panose="02000503000000020004" pitchFamily="2" charset="0"/>
              </a:rPr>
              <a:t>Design Guidelines</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38250" y="1809751"/>
            <a:ext cx="6667500" cy="404895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3445274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11" y="1095375"/>
            <a:ext cx="8229601" cy="857250"/>
          </a:xfrm>
        </p:spPr>
        <p:txBody>
          <a:bodyPr>
            <a:noAutofit/>
          </a:bodyPr>
          <a:lstStyle/>
          <a:p>
            <a:pPr eaLnBrk="1" hangingPunct="1"/>
            <a:r>
              <a:rPr lang="en-US" sz="2800" b="1" dirty="0">
                <a:solidFill>
                  <a:srgbClr val="78A22F"/>
                </a:solidFill>
                <a:latin typeface="Helvetica Neue" panose="02000503000000020004" pitchFamily="2" charset="0"/>
              </a:rPr>
              <a:t>Design Review</a:t>
            </a:r>
          </a:p>
        </p:txBody>
      </p:sp>
      <p:sp>
        <p:nvSpPr>
          <p:cNvPr id="4" name="Content Placeholder 1"/>
          <p:cNvSpPr>
            <a:spLocks noGrp="1"/>
          </p:cNvSpPr>
          <p:nvPr>
            <p:ph idx="1"/>
          </p:nvPr>
        </p:nvSpPr>
        <p:spPr>
          <a:xfrm>
            <a:off x="1762126" y="2047875"/>
            <a:ext cx="5750289" cy="3394473"/>
          </a:xfrm>
        </p:spPr>
        <p:txBody>
          <a:bodyPr>
            <a:normAutofit/>
          </a:bodyPr>
          <a:lstStyle/>
          <a:p>
            <a:pPr marL="258366" indent="-258366">
              <a:buNone/>
            </a:pPr>
            <a:r>
              <a:rPr lang="en-US" sz="3000" dirty="0">
                <a:solidFill>
                  <a:schemeClr val="tx1">
                    <a:lumMod val="65000"/>
                    <a:lumOff val="35000"/>
                  </a:schemeClr>
                </a:solidFill>
                <a:latin typeface="Archer Book" panose="02000000000000000000"/>
              </a:rPr>
              <a:t>Step 1 – Conceptual Design</a:t>
            </a:r>
          </a:p>
          <a:p>
            <a:pPr marL="258366" indent="-258366">
              <a:buNone/>
            </a:pPr>
            <a:r>
              <a:rPr lang="en-US" sz="3000" dirty="0">
                <a:solidFill>
                  <a:schemeClr val="tx1">
                    <a:lumMod val="65000"/>
                    <a:lumOff val="35000"/>
                  </a:schemeClr>
                </a:solidFill>
                <a:latin typeface="Archer Book" panose="02000000000000000000"/>
              </a:rPr>
              <a:t>Step 2 – Rough Grade Design</a:t>
            </a:r>
          </a:p>
          <a:p>
            <a:pPr marL="258366" indent="-258366">
              <a:buNone/>
            </a:pPr>
            <a:r>
              <a:rPr lang="en-US" sz="3000" dirty="0">
                <a:solidFill>
                  <a:schemeClr val="tx1">
                    <a:lumMod val="65000"/>
                    <a:lumOff val="35000"/>
                  </a:schemeClr>
                </a:solidFill>
                <a:latin typeface="Archer Book" panose="02000000000000000000"/>
              </a:rPr>
              <a:t>Step 3 – Schematic Design</a:t>
            </a:r>
          </a:p>
          <a:p>
            <a:pPr marL="258366" indent="-258366">
              <a:buNone/>
            </a:pPr>
            <a:r>
              <a:rPr lang="en-US" sz="3000" dirty="0">
                <a:solidFill>
                  <a:schemeClr val="tx1">
                    <a:lumMod val="65000"/>
                    <a:lumOff val="35000"/>
                  </a:schemeClr>
                </a:solidFill>
                <a:latin typeface="Archer Book" panose="02000000000000000000"/>
              </a:rPr>
              <a:t>Step 4 – Design Development</a:t>
            </a:r>
          </a:p>
          <a:p>
            <a:pPr marL="258366" indent="-258366">
              <a:buNone/>
            </a:pPr>
            <a:r>
              <a:rPr lang="en-US" sz="3000" dirty="0">
                <a:solidFill>
                  <a:schemeClr val="tx1">
                    <a:lumMod val="65000"/>
                    <a:lumOff val="35000"/>
                  </a:schemeClr>
                </a:solidFill>
                <a:latin typeface="Archer Book" panose="02000000000000000000"/>
              </a:rPr>
              <a:t>Step 5 – Construction Documents</a:t>
            </a:r>
          </a:p>
          <a:p>
            <a:pPr marL="258366" indent="-258366">
              <a:buNone/>
            </a:pPr>
            <a:r>
              <a:rPr lang="en-US" sz="3000" dirty="0">
                <a:solidFill>
                  <a:schemeClr val="tx1">
                    <a:lumMod val="65000"/>
                    <a:lumOff val="35000"/>
                  </a:schemeClr>
                </a:solidFill>
                <a:latin typeface="Archer Book" panose="02000000000000000000"/>
              </a:rPr>
              <a:t>Step 6 – Final Map Submittal</a:t>
            </a:r>
          </a:p>
        </p:txBody>
      </p:sp>
    </p:spTree>
    <p:extLst>
      <p:ext uri="{BB962C8B-B14F-4D97-AF65-F5344CB8AC3E}">
        <p14:creationId xmlns:p14="http://schemas.microsoft.com/office/powerpoint/2010/main" val="281247091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22619"/>
          <a:stretch/>
        </p:blipFill>
        <p:spPr>
          <a:xfrm>
            <a:off x="142875" y="1381125"/>
            <a:ext cx="8819202" cy="41433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574403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5989"/>
          <a:stretch/>
        </p:blipFill>
        <p:spPr>
          <a:xfrm>
            <a:off x="440057" y="1095375"/>
            <a:ext cx="8275318" cy="47233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2565313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6050"/>
          <a:stretch/>
        </p:blipFill>
        <p:spPr>
          <a:xfrm>
            <a:off x="184936" y="803134"/>
            <a:ext cx="8806137" cy="50231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513961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320" y="340562"/>
            <a:ext cx="8021359" cy="617687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1420121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12223"/>
          <a:stretch/>
        </p:blipFill>
        <p:spPr>
          <a:xfrm>
            <a:off x="321067" y="1143000"/>
            <a:ext cx="8489558" cy="45243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7747047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5765"/>
          <a:stretch/>
        </p:blipFill>
        <p:spPr>
          <a:xfrm>
            <a:off x="285750" y="1044774"/>
            <a:ext cx="8429625" cy="482294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057724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14439" y="1274778"/>
            <a:ext cx="6715125" cy="4966916"/>
          </a:xfrm>
          <a:prstGeom prst="rect">
            <a:avLst/>
          </a:prstGeom>
        </p:spPr>
      </p:pic>
      <p:sp>
        <p:nvSpPr>
          <p:cNvPr id="4" name="Rectangle 2">
            <a:extLst>
              <a:ext uri="{FF2B5EF4-FFF2-40B4-BE49-F238E27FC236}">
                <a16:creationId xmlns:a16="http://schemas.microsoft.com/office/drawing/2014/main" id="{E158A1FB-04CB-54D8-AD34-51027D0BCA24}"/>
              </a:ext>
            </a:extLst>
          </p:cNvPr>
          <p:cNvSpPr txBox="1">
            <a:spLocks noChangeArrowheads="1"/>
          </p:cNvSpPr>
          <p:nvPr/>
        </p:nvSpPr>
        <p:spPr>
          <a:xfrm>
            <a:off x="377352" y="326162"/>
            <a:ext cx="8227458" cy="857250"/>
          </a:xfrm>
          <a:prstGeom prst="rect">
            <a:avLst/>
          </a:prstGeom>
        </p:spPr>
        <p:txBody>
          <a:bodyPr vert="horz" lIns="90789" tIns="45413" rIns="90789" bIns="45413" rtlCol="0" anchor="ctr">
            <a:no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pPr algn="l" defTabSz="685800">
              <a:lnSpc>
                <a:spcPct val="90000"/>
              </a:lnSpc>
            </a:pPr>
            <a:r>
              <a:rPr lang="en-US" sz="2800" b="1" dirty="0">
                <a:solidFill>
                  <a:srgbClr val="78A22F"/>
                </a:solidFill>
                <a:latin typeface="Helvetica Neue" panose="02000503000000020004" pitchFamily="2" charset="0"/>
              </a:rPr>
              <a:t>Consumer Testing: Open Space</a:t>
            </a:r>
          </a:p>
        </p:txBody>
      </p:sp>
    </p:spTree>
    <p:extLst>
      <p:ext uri="{BB962C8B-B14F-4D97-AF65-F5344CB8AC3E}">
        <p14:creationId xmlns:p14="http://schemas.microsoft.com/office/powerpoint/2010/main" val="257159408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4440" y="956084"/>
            <a:ext cx="6715124" cy="5037863"/>
          </a:xfrm>
          <a:prstGeom prst="rect">
            <a:avLst/>
          </a:prstGeom>
        </p:spPr>
      </p:pic>
    </p:spTree>
    <p:extLst>
      <p:ext uri="{BB962C8B-B14F-4D97-AF65-F5344CB8AC3E}">
        <p14:creationId xmlns:p14="http://schemas.microsoft.com/office/powerpoint/2010/main" val="185854211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4439" y="956084"/>
            <a:ext cx="6715125" cy="5037863"/>
          </a:xfrm>
          <a:prstGeom prst="rect">
            <a:avLst/>
          </a:prstGeom>
        </p:spPr>
      </p:pic>
    </p:spTree>
    <p:extLst>
      <p:ext uri="{BB962C8B-B14F-4D97-AF65-F5344CB8AC3E}">
        <p14:creationId xmlns:p14="http://schemas.microsoft.com/office/powerpoint/2010/main" val="277295691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3DDEEA-60E8-EE1B-A6D2-45EC1C357C5C}"/>
              </a:ext>
            </a:extLst>
          </p:cNvPr>
          <p:cNvPicPr>
            <a:picLocks noChangeAspect="1"/>
          </p:cNvPicPr>
          <p:nvPr/>
        </p:nvPicPr>
        <p:blipFill>
          <a:blip r:embed="rId2"/>
          <a:stretch>
            <a:fillRect/>
          </a:stretch>
        </p:blipFill>
        <p:spPr>
          <a:xfrm>
            <a:off x="0" y="1600200"/>
            <a:ext cx="9144000" cy="5175734"/>
          </a:xfrm>
          <a:prstGeom prst="rect">
            <a:avLst/>
          </a:prstGeom>
        </p:spPr>
      </p:pic>
      <p:sp>
        <p:nvSpPr>
          <p:cNvPr id="4" name="Rectangle 2">
            <a:extLst>
              <a:ext uri="{FF2B5EF4-FFF2-40B4-BE49-F238E27FC236}">
                <a16:creationId xmlns:a16="http://schemas.microsoft.com/office/drawing/2014/main" id="{BDDC94AD-A089-446B-720C-EE06257C0723}"/>
              </a:ext>
            </a:extLst>
          </p:cNvPr>
          <p:cNvSpPr txBox="1">
            <a:spLocks noChangeArrowheads="1"/>
          </p:cNvSpPr>
          <p:nvPr/>
        </p:nvSpPr>
        <p:spPr>
          <a:xfrm>
            <a:off x="19050" y="28575"/>
            <a:ext cx="2508810" cy="1792719"/>
          </a:xfrm>
          <a:prstGeom prst="rect">
            <a:avLst/>
          </a:prstGeom>
          <a:solidFill>
            <a:schemeClr val="bg1"/>
          </a:solidFill>
        </p:spPr>
        <p:txBody>
          <a:bodyPr vert="horz" lIns="90789" tIns="45413" rIns="90789" bIns="45413" rtlCol="0" anchor="ctr">
            <a:no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pPr algn="l" defTabSz="685800">
              <a:lnSpc>
                <a:spcPct val="90000"/>
              </a:lnSpc>
            </a:pPr>
            <a:r>
              <a:rPr lang="en-US" sz="2800" b="1" dirty="0">
                <a:solidFill>
                  <a:srgbClr val="78A22F"/>
                </a:solidFill>
                <a:latin typeface="Helvetica Neue" panose="02000503000000020004" pitchFamily="2" charset="0"/>
              </a:rPr>
              <a:t>Subarea 3.1 Master “A” Tentative</a:t>
            </a:r>
          </a:p>
          <a:p>
            <a:pPr algn="l" defTabSz="685800">
              <a:lnSpc>
                <a:spcPct val="90000"/>
              </a:lnSpc>
            </a:pPr>
            <a:r>
              <a:rPr lang="en-US" sz="2800" b="1" dirty="0">
                <a:solidFill>
                  <a:srgbClr val="78A22F"/>
                </a:solidFill>
                <a:latin typeface="Helvetica Neue" panose="02000503000000020004" pitchFamily="2" charset="0"/>
              </a:rPr>
              <a:t>Tract 17931</a:t>
            </a:r>
          </a:p>
        </p:txBody>
      </p:sp>
      <p:sp>
        <p:nvSpPr>
          <p:cNvPr id="5" name="Rectangle 4">
            <a:extLst>
              <a:ext uri="{FF2B5EF4-FFF2-40B4-BE49-F238E27FC236}">
                <a16:creationId xmlns:a16="http://schemas.microsoft.com/office/drawing/2014/main" id="{70BC38BD-28AD-455B-2CE2-D92C9166DE88}"/>
              </a:ext>
            </a:extLst>
          </p:cNvPr>
          <p:cNvSpPr/>
          <p:nvPr/>
        </p:nvSpPr>
        <p:spPr>
          <a:xfrm>
            <a:off x="3143250" y="6600825"/>
            <a:ext cx="3067050" cy="1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2">
            <a:extLst>
              <a:ext uri="{FF2B5EF4-FFF2-40B4-BE49-F238E27FC236}">
                <a16:creationId xmlns:a16="http://schemas.microsoft.com/office/drawing/2014/main" id="{7B07A202-D5A0-7746-7D9C-26E17C5E2735}"/>
              </a:ext>
            </a:extLst>
          </p:cNvPr>
          <p:cNvSpPr txBox="1">
            <a:spLocks noChangeArrowheads="1"/>
          </p:cNvSpPr>
          <p:nvPr/>
        </p:nvSpPr>
        <p:spPr>
          <a:xfrm>
            <a:off x="3143250" y="28575"/>
            <a:ext cx="2508810" cy="1792719"/>
          </a:xfrm>
          <a:prstGeom prst="rect">
            <a:avLst/>
          </a:prstGeom>
          <a:solidFill>
            <a:schemeClr val="bg1"/>
          </a:solidFill>
        </p:spPr>
        <p:txBody>
          <a:bodyPr vert="horz" lIns="90789" tIns="45413" rIns="90789" bIns="45413" rtlCol="0" anchor="ctr">
            <a:no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pPr algn="l" defTabSz="685800">
              <a:lnSpc>
                <a:spcPct val="90000"/>
              </a:lnSpc>
            </a:pPr>
            <a:endParaRPr lang="en-US" sz="2800" b="1" dirty="0">
              <a:solidFill>
                <a:srgbClr val="78A22F"/>
              </a:solidFill>
              <a:latin typeface="Helvetica Neue" panose="02000503000000020004" pitchFamily="2" charset="0"/>
            </a:endParaRPr>
          </a:p>
          <a:p>
            <a:pPr algn="l" defTabSz="685800">
              <a:lnSpc>
                <a:spcPct val="90000"/>
              </a:lnSpc>
            </a:pPr>
            <a:r>
              <a:rPr lang="en-US" sz="2800" b="1" dirty="0">
                <a:solidFill>
                  <a:srgbClr val="78A22F"/>
                </a:solidFill>
                <a:latin typeface="Helvetica Neue" panose="02000503000000020004" pitchFamily="2" charset="0"/>
              </a:rPr>
              <a:t>Master “A” Final Tract Map 17931</a:t>
            </a:r>
          </a:p>
        </p:txBody>
      </p:sp>
      <p:pic>
        <p:nvPicPr>
          <p:cNvPr id="8" name="Picture 7">
            <a:extLst>
              <a:ext uri="{FF2B5EF4-FFF2-40B4-BE49-F238E27FC236}">
                <a16:creationId xmlns:a16="http://schemas.microsoft.com/office/drawing/2014/main" id="{27E58069-F824-415E-D7D1-290544391C17}"/>
              </a:ext>
            </a:extLst>
          </p:cNvPr>
          <p:cNvPicPr>
            <a:picLocks noChangeAspect="1"/>
          </p:cNvPicPr>
          <p:nvPr/>
        </p:nvPicPr>
        <p:blipFill>
          <a:blip r:embed="rId3"/>
          <a:stretch>
            <a:fillRect/>
          </a:stretch>
        </p:blipFill>
        <p:spPr>
          <a:xfrm>
            <a:off x="5400675" y="82066"/>
            <a:ext cx="2933700" cy="4439356"/>
          </a:xfrm>
          <a:prstGeom prst="rect">
            <a:avLst/>
          </a:prstGeom>
        </p:spPr>
      </p:pic>
    </p:spTree>
    <p:extLst>
      <p:ext uri="{BB962C8B-B14F-4D97-AF65-F5344CB8AC3E}">
        <p14:creationId xmlns:p14="http://schemas.microsoft.com/office/powerpoint/2010/main" val="287768321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E12658E9-172F-8F76-14AF-14BF3CF0017B}"/>
              </a:ext>
            </a:extLst>
          </p:cNvPr>
          <p:cNvGraphicFramePr>
            <a:graphicFrameLocks noChangeAspect="1"/>
          </p:cNvGraphicFramePr>
          <p:nvPr>
            <p:extLst>
              <p:ext uri="{D42A27DB-BD31-4B8C-83A1-F6EECF244321}">
                <p14:modId xmlns:p14="http://schemas.microsoft.com/office/powerpoint/2010/main" val="304081989"/>
              </p:ext>
            </p:extLst>
          </p:nvPr>
        </p:nvGraphicFramePr>
        <p:xfrm>
          <a:off x="50800" y="49937"/>
          <a:ext cx="9042400" cy="4521200"/>
        </p:xfrm>
        <a:graphic>
          <a:graphicData uri="http://schemas.openxmlformats.org/presentationml/2006/ole">
            <mc:AlternateContent xmlns:mc="http://schemas.openxmlformats.org/markup-compatibility/2006">
              <mc:Choice xmlns:v="urn:schemas-microsoft-com:vml" Requires="v">
                <p:oleObj spid="_x0000_s1035" name="Acrobat Document" r:id="rId3" imgW="16459200" imgH="8229600" progId="Acrobat.Document.2017">
                  <p:embed/>
                </p:oleObj>
              </mc:Choice>
              <mc:Fallback>
                <p:oleObj name="Acrobat Document" r:id="rId3" imgW="16459200" imgH="8229600" progId="Acrobat.Document.2017">
                  <p:embed/>
                  <p:pic>
                    <p:nvPicPr>
                      <p:cNvPr id="0" name=""/>
                      <p:cNvPicPr/>
                      <p:nvPr/>
                    </p:nvPicPr>
                    <p:blipFill>
                      <a:blip r:embed="rId4"/>
                      <a:stretch>
                        <a:fillRect/>
                      </a:stretch>
                    </p:blipFill>
                    <p:spPr>
                      <a:xfrm>
                        <a:off x="50800" y="49937"/>
                        <a:ext cx="9042400" cy="4521200"/>
                      </a:xfrm>
                      <a:prstGeom prst="rect">
                        <a:avLst/>
                      </a:prstGeom>
                    </p:spPr>
                  </p:pic>
                </p:oleObj>
              </mc:Fallback>
            </mc:AlternateContent>
          </a:graphicData>
        </a:graphic>
      </p:graphicFrame>
      <p:pic>
        <p:nvPicPr>
          <p:cNvPr id="4" name="Picture 3">
            <a:extLst>
              <a:ext uri="{FF2B5EF4-FFF2-40B4-BE49-F238E27FC236}">
                <a16:creationId xmlns:a16="http://schemas.microsoft.com/office/drawing/2014/main" id="{33D693DA-974B-46B5-9752-FBC1D3EDB316}"/>
              </a:ext>
            </a:extLst>
          </p:cNvPr>
          <p:cNvPicPr>
            <a:picLocks noChangeAspect="1"/>
          </p:cNvPicPr>
          <p:nvPr/>
        </p:nvPicPr>
        <p:blipFill>
          <a:blip r:embed="rId5"/>
          <a:stretch>
            <a:fillRect/>
          </a:stretch>
        </p:blipFill>
        <p:spPr>
          <a:xfrm>
            <a:off x="177624" y="3720563"/>
            <a:ext cx="5737401" cy="3039012"/>
          </a:xfrm>
          <a:prstGeom prst="rect">
            <a:avLst/>
          </a:prstGeom>
        </p:spPr>
      </p:pic>
      <p:sp>
        <p:nvSpPr>
          <p:cNvPr id="5" name="Rectangle 2">
            <a:extLst>
              <a:ext uri="{FF2B5EF4-FFF2-40B4-BE49-F238E27FC236}">
                <a16:creationId xmlns:a16="http://schemas.microsoft.com/office/drawing/2014/main" id="{CDC08177-7703-CB77-D3C8-974707FA17F3}"/>
              </a:ext>
            </a:extLst>
          </p:cNvPr>
          <p:cNvSpPr txBox="1">
            <a:spLocks noChangeArrowheads="1"/>
          </p:cNvSpPr>
          <p:nvPr/>
        </p:nvSpPr>
        <p:spPr>
          <a:xfrm>
            <a:off x="6353175" y="4808105"/>
            <a:ext cx="2508810" cy="1792719"/>
          </a:xfrm>
          <a:prstGeom prst="rect">
            <a:avLst/>
          </a:prstGeom>
        </p:spPr>
        <p:txBody>
          <a:bodyPr vert="horz" lIns="90789" tIns="45413" rIns="90789" bIns="45413" rtlCol="0" anchor="ctr">
            <a:no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pPr algn="l" defTabSz="685800">
              <a:lnSpc>
                <a:spcPct val="90000"/>
              </a:lnSpc>
            </a:pPr>
            <a:r>
              <a:rPr lang="en-US" sz="2800" b="1" dirty="0">
                <a:solidFill>
                  <a:srgbClr val="78A22F"/>
                </a:solidFill>
                <a:latin typeface="Helvetica Neue" panose="02000503000000020004" pitchFamily="2" charset="0"/>
              </a:rPr>
              <a:t>Subarea 3.1 Builder “B” Tentative</a:t>
            </a:r>
          </a:p>
          <a:p>
            <a:pPr algn="l" defTabSz="685800">
              <a:lnSpc>
                <a:spcPct val="90000"/>
              </a:lnSpc>
            </a:pPr>
            <a:r>
              <a:rPr lang="en-US" sz="2800" b="1" dirty="0">
                <a:solidFill>
                  <a:srgbClr val="78A22F"/>
                </a:solidFill>
                <a:latin typeface="Helvetica Neue" panose="02000503000000020004" pitchFamily="2" charset="0"/>
              </a:rPr>
              <a:t>Tracts</a:t>
            </a:r>
          </a:p>
        </p:txBody>
      </p:sp>
    </p:spTree>
    <p:extLst>
      <p:ext uri="{BB962C8B-B14F-4D97-AF65-F5344CB8AC3E}">
        <p14:creationId xmlns:p14="http://schemas.microsoft.com/office/powerpoint/2010/main" val="22471332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D3B21ABF-1151-4354-FD36-9FCBF37DEBD9}"/>
              </a:ext>
            </a:extLst>
          </p:cNvPr>
          <p:cNvPicPr>
            <a:picLocks noChangeAspect="1"/>
          </p:cNvPicPr>
          <p:nvPr/>
        </p:nvPicPr>
        <p:blipFill rotWithShape="1">
          <a:blip r:embed="rId2"/>
          <a:srcRect l="22986" r="1" b="1"/>
          <a:stretch/>
        </p:blipFill>
        <p:spPr>
          <a:xfrm>
            <a:off x="20" y="1282"/>
            <a:ext cx="9143980" cy="6856718"/>
          </a:xfrm>
          <a:prstGeom prst="rect">
            <a:avLst/>
          </a:prstGeom>
        </p:spPr>
      </p:pic>
    </p:spTree>
    <p:extLst>
      <p:ext uri="{BB962C8B-B14F-4D97-AF65-F5344CB8AC3E}">
        <p14:creationId xmlns:p14="http://schemas.microsoft.com/office/powerpoint/2010/main" val="372396854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FF467193-1181-3E42-C33D-867BBA0B3BB4}"/>
              </a:ext>
            </a:extLst>
          </p:cNvPr>
          <p:cNvPicPr>
            <a:picLocks noChangeAspect="1"/>
          </p:cNvPicPr>
          <p:nvPr/>
        </p:nvPicPr>
        <p:blipFill rotWithShape="1">
          <a:blip r:embed="rId2"/>
          <a:srcRect l="4620" r="18699" b="1"/>
          <a:stretch/>
        </p:blipFill>
        <p:spPr>
          <a:xfrm>
            <a:off x="20" y="1282"/>
            <a:ext cx="9143980" cy="6856718"/>
          </a:xfrm>
          <a:prstGeom prst="rect">
            <a:avLst/>
          </a:prstGeom>
        </p:spPr>
      </p:pic>
    </p:spTree>
    <p:extLst>
      <p:ext uri="{BB962C8B-B14F-4D97-AF65-F5344CB8AC3E}">
        <p14:creationId xmlns:p14="http://schemas.microsoft.com/office/powerpoint/2010/main" val="408899022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7A6040D9-F04D-93B6-2D28-E688610F80A3}"/>
              </a:ext>
            </a:extLst>
          </p:cNvPr>
          <p:cNvPicPr>
            <a:picLocks noChangeAspect="1"/>
          </p:cNvPicPr>
          <p:nvPr/>
        </p:nvPicPr>
        <p:blipFill rotWithShape="1">
          <a:blip r:embed="rId2"/>
          <a:srcRect l="18973" r="6345" b="-1"/>
          <a:stretch/>
        </p:blipFill>
        <p:spPr>
          <a:xfrm>
            <a:off x="20" y="1282"/>
            <a:ext cx="9143980" cy="6856718"/>
          </a:xfrm>
          <a:prstGeom prst="rect">
            <a:avLst/>
          </a:prstGeom>
        </p:spPr>
      </p:pic>
    </p:spTree>
    <p:extLst>
      <p:ext uri="{BB962C8B-B14F-4D97-AF65-F5344CB8AC3E}">
        <p14:creationId xmlns:p14="http://schemas.microsoft.com/office/powerpoint/2010/main" val="97910474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a:extLst>
              <a:ext uri="{FF2B5EF4-FFF2-40B4-BE49-F238E27FC236}">
                <a16:creationId xmlns:a16="http://schemas.microsoft.com/office/drawing/2014/main" id="{DD6AA59C-B3EC-1447-1959-3FAE67C623F4}"/>
              </a:ext>
            </a:extLst>
          </p:cNvPr>
          <p:cNvPicPr>
            <a:picLocks noChangeAspect="1"/>
          </p:cNvPicPr>
          <p:nvPr/>
        </p:nvPicPr>
        <p:blipFill rotWithShape="1">
          <a:blip r:embed="rId2"/>
          <a:srcRect l="12917" r="12737" b="1"/>
          <a:stretch/>
        </p:blipFill>
        <p:spPr>
          <a:xfrm>
            <a:off x="20" y="1282"/>
            <a:ext cx="9143980" cy="6856718"/>
          </a:xfrm>
          <a:prstGeom prst="rect">
            <a:avLst/>
          </a:prstGeom>
        </p:spPr>
      </p:pic>
    </p:spTree>
    <p:extLst>
      <p:ext uri="{BB962C8B-B14F-4D97-AF65-F5344CB8AC3E}">
        <p14:creationId xmlns:p14="http://schemas.microsoft.com/office/powerpoint/2010/main" val="108010308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D65DC0FA-BB30-8791-47E4-C7D1CB832492}"/>
              </a:ext>
            </a:extLst>
          </p:cNvPr>
          <p:cNvPicPr>
            <a:picLocks noChangeAspect="1"/>
          </p:cNvPicPr>
          <p:nvPr/>
        </p:nvPicPr>
        <p:blipFill rotWithShape="1">
          <a:blip r:embed="rId2"/>
          <a:srcRect l="21673" r="17315" b="-1"/>
          <a:stretch/>
        </p:blipFill>
        <p:spPr>
          <a:xfrm>
            <a:off x="20" y="1282"/>
            <a:ext cx="9143980" cy="6856718"/>
          </a:xfrm>
          <a:prstGeom prst="rect">
            <a:avLst/>
          </a:prstGeom>
        </p:spPr>
      </p:pic>
    </p:spTree>
    <p:extLst>
      <p:ext uri="{BB962C8B-B14F-4D97-AF65-F5344CB8AC3E}">
        <p14:creationId xmlns:p14="http://schemas.microsoft.com/office/powerpoint/2010/main" val="191485098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F23CECB5-0D9C-7DE4-DC93-AFF09FC74F8F}"/>
              </a:ext>
            </a:extLst>
          </p:cNvPr>
          <p:cNvPicPr>
            <a:picLocks noChangeAspect="1"/>
          </p:cNvPicPr>
          <p:nvPr/>
        </p:nvPicPr>
        <p:blipFill rotWithShape="1">
          <a:blip r:embed="rId2"/>
          <a:srcRect l="13680" r="11305" b="-1"/>
          <a:stretch/>
        </p:blipFill>
        <p:spPr>
          <a:xfrm>
            <a:off x="20" y="1282"/>
            <a:ext cx="9143980" cy="6856718"/>
          </a:xfrm>
          <a:prstGeom prst="rect">
            <a:avLst/>
          </a:prstGeom>
        </p:spPr>
      </p:pic>
    </p:spTree>
    <p:extLst>
      <p:ext uri="{BB962C8B-B14F-4D97-AF65-F5344CB8AC3E}">
        <p14:creationId xmlns:p14="http://schemas.microsoft.com/office/powerpoint/2010/main" val="329637772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rgbClr val="78A22F"/>
                </a:solidFill>
                <a:latin typeface="Helvetica Neue" panose="02000503000000020004" pitchFamily="2" charset="0"/>
              </a:rPr>
              <a:t>How Will RMV Evolve 2022+?</a:t>
            </a:r>
          </a:p>
        </p:txBody>
      </p:sp>
      <p:graphicFrame>
        <p:nvGraphicFramePr>
          <p:cNvPr id="5" name="Content Placeholder 2">
            <a:extLst>
              <a:ext uri="{FF2B5EF4-FFF2-40B4-BE49-F238E27FC236}">
                <a16:creationId xmlns:a16="http://schemas.microsoft.com/office/drawing/2014/main" id="{6DC00017-41CF-4641-A69E-924E1CD69E93}"/>
              </a:ext>
            </a:extLst>
          </p:cNvPr>
          <p:cNvGraphicFramePr>
            <a:graphicFrameLocks noGrp="1"/>
          </p:cNvGraphicFramePr>
          <p:nvPr>
            <p:ph idx="1"/>
            <p:extLst>
              <p:ext uri="{D42A27DB-BD31-4B8C-83A1-F6EECF244321}">
                <p14:modId xmlns:p14="http://schemas.microsoft.com/office/powerpoint/2010/main" val="43180050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568747" y="1948697"/>
            <a:ext cx="2346690" cy="2547257"/>
          </a:xfrm>
          <a:prstGeom prst="rect">
            <a:avLst/>
          </a:prstGeom>
          <a:noFill/>
        </p:spPr>
        <p:txBody>
          <a:bodyPr vert="horz" lIns="91440" tIns="45720" rIns="91440" bIns="45720" rtlCol="0" anchor="ctr">
            <a:normAutofit/>
          </a:bodyPr>
          <a:lstStyle/>
          <a:p>
            <a:pPr>
              <a:lnSpc>
                <a:spcPct val="90000"/>
              </a:lnSpc>
              <a:spcBef>
                <a:spcPct val="0"/>
              </a:spcBef>
              <a:spcAft>
                <a:spcPts val="600"/>
              </a:spcAft>
              <a:defRPr/>
            </a:pPr>
            <a:r>
              <a:rPr lang="en-US" sz="2800" b="1" kern="1200" dirty="0">
                <a:solidFill>
                  <a:srgbClr val="FFFFFF"/>
                </a:solidFill>
                <a:effectLst>
                  <a:outerShdw blurRad="38100" dist="25500" dir="5400000" algn="tl" rotWithShape="0">
                    <a:srgbClr val="000000">
                      <a:satMod val="180000"/>
                      <a:alpha val="75000"/>
                    </a:srgbClr>
                  </a:outerShdw>
                </a:effectLst>
                <a:latin typeface="+mj-lt"/>
                <a:ea typeface="+mj-ea"/>
                <a:cs typeface="+mj-cs"/>
              </a:rPr>
              <a:t>Continued</a:t>
            </a:r>
            <a:r>
              <a:rPr lang="en-US" sz="3100" b="1" kern="1200" dirty="0">
                <a:solidFill>
                  <a:srgbClr val="FFFFFF"/>
                </a:solidFill>
                <a:effectLst>
                  <a:outerShdw blurRad="38100" dist="25500" dir="5400000" algn="tl" rotWithShape="0">
                    <a:srgbClr val="000000">
                      <a:satMod val="180000"/>
                      <a:alpha val="75000"/>
                    </a:srgbClr>
                  </a:outerShdw>
                </a:effectLst>
                <a:latin typeface="+mj-lt"/>
                <a:ea typeface="+mj-ea"/>
                <a:cs typeface="+mj-cs"/>
              </a:rPr>
              <a:t> Focus: Key Development Milestones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2987" y="2359876"/>
            <a:ext cx="5085525" cy="213591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2">
            <a:extLst>
              <a:ext uri="{FF2B5EF4-FFF2-40B4-BE49-F238E27FC236}">
                <a16:creationId xmlns:a16="http://schemas.microsoft.com/office/drawing/2014/main" id="{64868350-7A29-A5E4-E14B-BBD1E006CA44}"/>
              </a:ext>
            </a:extLst>
          </p:cNvPr>
          <p:cNvSpPr txBox="1">
            <a:spLocks noChangeArrowheads="1"/>
          </p:cNvSpPr>
          <p:nvPr/>
        </p:nvSpPr>
        <p:spPr>
          <a:xfrm>
            <a:off x="458272" y="526517"/>
            <a:ext cx="8227458" cy="857250"/>
          </a:xfrm>
          <a:prstGeom prst="rect">
            <a:avLst/>
          </a:prstGeom>
        </p:spPr>
        <p:txBody>
          <a:bodyPr vert="horz" lIns="90789" tIns="45413" rIns="90789" bIns="45413" rtlCol="0" anchor="ctr">
            <a:noAutofit/>
          </a:bodyPr>
          <a:lstStyle>
            <a:lvl1pPr algn="ctr" defTabSz="726211" rtl="0" eaLnBrk="1" latinLnBrk="0" hangingPunct="1">
              <a:spcBef>
                <a:spcPct val="0"/>
              </a:spcBef>
              <a:buNone/>
              <a:defRPr sz="7000" kern="1200">
                <a:solidFill>
                  <a:schemeClr val="tx1"/>
                </a:solidFill>
                <a:latin typeface="+mj-lt"/>
                <a:ea typeface="+mj-ea"/>
                <a:cs typeface="+mj-cs"/>
              </a:defRPr>
            </a:lvl1pPr>
          </a:lstStyle>
          <a:p>
            <a:r>
              <a:rPr lang="en-US" sz="2800" b="1" dirty="0">
                <a:solidFill>
                  <a:srgbClr val="78A22F"/>
                </a:solidFill>
                <a:latin typeface="Helvetica Neue" panose="02000503000000020004" pitchFamily="2" charset="0"/>
              </a:rPr>
              <a:t>Responsiveness to Cycles: </a:t>
            </a:r>
            <a:r>
              <a:rPr lang="en-US" sz="2400" b="1" i="1" dirty="0">
                <a:solidFill>
                  <a:srgbClr val="0070C0"/>
                </a:solidFill>
                <a:latin typeface="Helvetica Neue" panose="02000503000000020004" pitchFamily="2" charset="0"/>
              </a:rPr>
              <a:t>Part of the Business</a:t>
            </a:r>
          </a:p>
        </p:txBody>
      </p:sp>
    </p:spTree>
    <p:extLst>
      <p:ext uri="{BB962C8B-B14F-4D97-AF65-F5344CB8AC3E}">
        <p14:creationId xmlns:p14="http://schemas.microsoft.com/office/powerpoint/2010/main" val="99534507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2" y="0"/>
            <a:ext cx="685979" cy="0"/>
          </a:xfrm>
          <a:prstGeom prst="line">
            <a:avLst/>
          </a:prstGeom>
          <a:ln w="0" cap="flat" cmpd="sng" algn="ctr">
            <a:solidFill>
              <a:srgbClr val="FBFFFF"/>
            </a:solidFill>
            <a:prstDash val="solid"/>
            <a:round/>
            <a:headEnd type="none" w="med" len="med"/>
            <a:tailEnd type="none" w="med" len="med"/>
          </a:ln>
          <a:effectLst/>
          <a:extLst>
            <a:ext uri="{AF507438-7753-43E0-B8FC-AC1667EBCBE1}">
              <a14:hiddenEffects xmlns:a14="http://schemas.microsoft.com/office/drawing/2010/main">
                <a:effectLst>
                  <a:outerShdw blurRad="40000" rotWithShape="0">
                    <a:srgbClr val="000000"/>
                  </a:outerShdw>
                </a:effectLst>
              </a14:hiddenEffects>
            </a:ext>
          </a:extLst>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6282157" y="2004003"/>
            <a:ext cx="184086" cy="369043"/>
          </a:xfrm>
          <a:prstGeom prst="rect">
            <a:avLst/>
          </a:prstGeom>
          <a:noFill/>
        </p:spPr>
        <p:txBody>
          <a:bodyPr wrap="none" lIns="91153" tIns="45577" rIns="91153" bIns="45577" rtlCol="0">
            <a:spAutoFit/>
          </a:bodyPr>
          <a:lstStyle/>
          <a:p>
            <a:pPr defTabSz="455786"/>
            <a:endParaRPr lang="en-US" dirty="0">
              <a:solidFill>
                <a:prstClr val="black"/>
              </a:solidFill>
            </a:endParaRPr>
          </a:p>
        </p:txBody>
      </p:sp>
      <p:pic>
        <p:nvPicPr>
          <p:cNvPr id="15" name="Picture 14" descr="RMV_logo_horz.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524875" y="6293838"/>
            <a:ext cx="366364" cy="377541"/>
          </a:xfrm>
          <a:prstGeom prst="rect">
            <a:avLst/>
          </a:prstGeom>
        </p:spPr>
      </p:pic>
      <p:sp>
        <p:nvSpPr>
          <p:cNvPr id="11" name="TextBox 10"/>
          <p:cNvSpPr txBox="1"/>
          <p:nvPr/>
        </p:nvSpPr>
        <p:spPr>
          <a:xfrm>
            <a:off x="713383" y="2207621"/>
            <a:ext cx="4793862" cy="646042"/>
          </a:xfrm>
          <a:prstGeom prst="rect">
            <a:avLst/>
          </a:prstGeom>
          <a:noFill/>
        </p:spPr>
        <p:txBody>
          <a:bodyPr wrap="square" lIns="91153" tIns="45577" rIns="91153" bIns="45577" rtlCol="0">
            <a:spAutoFit/>
          </a:bodyPr>
          <a:lstStyle/>
          <a:p>
            <a:pPr marL="797604" lvl="1" indent="-341842" defTabSz="455786">
              <a:buFont typeface="Arial" panose="020B0604020202020204" pitchFamily="34" charset="0"/>
              <a:buChar char="•"/>
            </a:pPr>
            <a:endParaRPr lang="en-US" dirty="0">
              <a:solidFill>
                <a:prstClr val="black">
                  <a:lumMod val="65000"/>
                  <a:lumOff val="35000"/>
                </a:prstClr>
              </a:solidFill>
            </a:endParaRPr>
          </a:p>
          <a:p>
            <a:pPr marL="341842" indent="-341842" defTabSz="455786">
              <a:buFont typeface="Arial" panose="020B0604020202020204" pitchFamily="34" charset="0"/>
              <a:buChar char="•"/>
            </a:pPr>
            <a:endParaRPr lang="en-US" dirty="0">
              <a:solidFill>
                <a:prstClr val="black"/>
              </a:solidFill>
            </a:endParaRPr>
          </a:p>
        </p:txBody>
      </p:sp>
      <p:pic>
        <p:nvPicPr>
          <p:cNvPr id="8194" name="Picture 2" descr="\\rmv-vh02-fp\users$\swalker\Desktop\ULI site pl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981" y="1479854"/>
            <a:ext cx="7765544" cy="24844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0103" y="454954"/>
            <a:ext cx="9144000" cy="892263"/>
          </a:xfrm>
          <a:prstGeom prst="rect">
            <a:avLst/>
          </a:prstGeom>
          <a:noFill/>
        </p:spPr>
        <p:txBody>
          <a:bodyPr wrap="square" lIns="91153" tIns="45577" rIns="91153" bIns="45577" rtlCol="0">
            <a:spAutoFit/>
          </a:bodyPr>
          <a:lstStyle/>
          <a:p>
            <a:pPr algn="ctr" defTabSz="455786"/>
            <a:r>
              <a:rPr lang="en-US" sz="2800" b="1" dirty="0">
                <a:solidFill>
                  <a:srgbClr val="78A22F"/>
                </a:solidFill>
                <a:latin typeface="Helvetica Neue" panose="02000503000000020004" pitchFamily="2" charset="0"/>
                <a:ea typeface="+mj-ea"/>
                <a:cs typeface="+mj-cs"/>
              </a:rPr>
              <a:t>Demographic Shifts:</a:t>
            </a:r>
          </a:p>
          <a:p>
            <a:pPr algn="ctr" defTabSz="455786"/>
            <a:r>
              <a:rPr lang="en-US" sz="2400" b="1" i="1" dirty="0">
                <a:solidFill>
                  <a:srgbClr val="0070C0"/>
                </a:solidFill>
                <a:latin typeface="Helvetica Neue" panose="02000503000000020004" pitchFamily="2" charset="0"/>
                <a:ea typeface="+mj-ea"/>
                <a:cs typeface="+mj-cs"/>
              </a:rPr>
              <a:t>Expanding the “Missing Middle Housing”</a:t>
            </a:r>
          </a:p>
        </p:txBody>
      </p:sp>
      <p:pic>
        <p:nvPicPr>
          <p:cNvPr id="8" name="Picture 2" descr="V:\Pictures\Builder photography\Esencia Model Photography\Builder Photography\Aurora\1547-20_East-Corner_Aurora_WilliamLyonHomes_EricFiggePhoto.jpg">
            <a:extLst>
              <a:ext uri="{FF2B5EF4-FFF2-40B4-BE49-F238E27FC236}">
                <a16:creationId xmlns:a16="http://schemas.microsoft.com/office/drawing/2014/main" id="{D86D9962-51DD-79BD-77BD-55B02E9F9F8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29398" y="4126545"/>
            <a:ext cx="3722127" cy="216729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5">
            <a:extLst>
              <a:ext uri="{FF2B5EF4-FFF2-40B4-BE49-F238E27FC236}">
                <a16:creationId xmlns:a16="http://schemas.microsoft.com/office/drawing/2014/main" id="{9CD16B2D-6D4D-9FD5-6397-5A0652365CD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5981" y="4126545"/>
            <a:ext cx="3745470" cy="21672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850992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5F5A5-82FE-8323-D460-58F1706D955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D55B345-50CD-A401-82AF-71098D1DE54D}"/>
              </a:ext>
            </a:extLst>
          </p:cNvPr>
          <p:cNvSpPr>
            <a:spLocks noGrp="1"/>
          </p:cNvSpPr>
          <p:nvPr>
            <p:ph idx="1"/>
          </p:nvPr>
        </p:nvSpPr>
        <p:spPr/>
        <p:txBody>
          <a:bodyPr/>
          <a:lstStyle/>
          <a:p>
            <a:endParaRPr lang="en-US"/>
          </a:p>
        </p:txBody>
      </p:sp>
      <p:graphicFrame>
        <p:nvGraphicFramePr>
          <p:cNvPr id="4" name="Object 3">
            <a:extLst>
              <a:ext uri="{FF2B5EF4-FFF2-40B4-BE49-F238E27FC236}">
                <a16:creationId xmlns:a16="http://schemas.microsoft.com/office/drawing/2014/main" id="{13A2BE7D-4314-B1DB-A6F2-27C5A0716E6D}"/>
              </a:ext>
            </a:extLst>
          </p:cNvPr>
          <p:cNvGraphicFramePr>
            <a:graphicFrameLocks noChangeAspect="1"/>
          </p:cNvGraphicFramePr>
          <p:nvPr>
            <p:extLst>
              <p:ext uri="{D42A27DB-BD31-4B8C-83A1-F6EECF244321}">
                <p14:modId xmlns:p14="http://schemas.microsoft.com/office/powerpoint/2010/main" val="2337139136"/>
              </p:ext>
            </p:extLst>
          </p:nvPr>
        </p:nvGraphicFramePr>
        <p:xfrm>
          <a:off x="256178" y="343060"/>
          <a:ext cx="8887822" cy="6666517"/>
        </p:xfrm>
        <a:graphic>
          <a:graphicData uri="http://schemas.openxmlformats.org/presentationml/2006/ole">
            <mc:AlternateContent xmlns:mc="http://schemas.openxmlformats.org/markup-compatibility/2006">
              <mc:Choice xmlns:v="urn:schemas-microsoft-com:vml" Requires="v">
                <p:oleObj spid="_x0000_s2059" name="Acrobat Document" r:id="rId3" imgW="21945600" imgH="16459200" progId="Acrobat.Document.2017">
                  <p:embed/>
                </p:oleObj>
              </mc:Choice>
              <mc:Fallback>
                <p:oleObj name="Acrobat Document" r:id="rId3" imgW="21945600" imgH="16459200" progId="Acrobat.Document.2017">
                  <p:embed/>
                  <p:pic>
                    <p:nvPicPr>
                      <p:cNvPr id="0" name=""/>
                      <p:cNvPicPr/>
                      <p:nvPr/>
                    </p:nvPicPr>
                    <p:blipFill>
                      <a:blip r:embed="rId4"/>
                      <a:stretch>
                        <a:fillRect/>
                      </a:stretch>
                    </p:blipFill>
                    <p:spPr>
                      <a:xfrm>
                        <a:off x="256178" y="343060"/>
                        <a:ext cx="8887822" cy="6666517"/>
                      </a:xfrm>
                      <a:prstGeom prst="rect">
                        <a:avLst/>
                      </a:prstGeom>
                    </p:spPr>
                  </p:pic>
                </p:oleObj>
              </mc:Fallback>
            </mc:AlternateContent>
          </a:graphicData>
        </a:graphic>
      </p:graphicFrame>
    </p:spTree>
    <p:extLst>
      <p:ext uri="{BB962C8B-B14F-4D97-AF65-F5344CB8AC3E}">
        <p14:creationId xmlns:p14="http://schemas.microsoft.com/office/powerpoint/2010/main" val="88143830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7AB7CB3B-6AE1-0645-E4FF-07B8AE88FE46}"/>
              </a:ext>
            </a:extLst>
          </p:cNvPr>
          <p:cNvGraphicFramePr>
            <a:graphicFrameLocks noChangeAspect="1"/>
          </p:cNvGraphicFramePr>
          <p:nvPr>
            <p:extLst>
              <p:ext uri="{D42A27DB-BD31-4B8C-83A1-F6EECF244321}">
                <p14:modId xmlns:p14="http://schemas.microsoft.com/office/powerpoint/2010/main" val="2457915525"/>
              </p:ext>
            </p:extLst>
          </p:nvPr>
        </p:nvGraphicFramePr>
        <p:xfrm>
          <a:off x="98424" y="98424"/>
          <a:ext cx="8964655" cy="6724147"/>
        </p:xfrm>
        <a:graphic>
          <a:graphicData uri="http://schemas.openxmlformats.org/presentationml/2006/ole">
            <mc:AlternateContent xmlns:mc="http://schemas.openxmlformats.org/markup-compatibility/2006">
              <mc:Choice xmlns:v="urn:schemas-microsoft-com:vml" Requires="v">
                <p:oleObj spid="_x0000_s3083" name="Acrobat Document" r:id="rId3" imgW="21945600" imgH="16459200" progId="Acrobat.Document.2017">
                  <p:embed/>
                </p:oleObj>
              </mc:Choice>
              <mc:Fallback>
                <p:oleObj name="Acrobat Document" r:id="rId3" imgW="21945600" imgH="16459200" progId="Acrobat.Document.2017">
                  <p:embed/>
                  <p:pic>
                    <p:nvPicPr>
                      <p:cNvPr id="4" name="Object 3">
                        <a:extLst>
                          <a:ext uri="{FF2B5EF4-FFF2-40B4-BE49-F238E27FC236}">
                            <a16:creationId xmlns:a16="http://schemas.microsoft.com/office/drawing/2014/main" id="{7C96A521-54DE-01DA-9341-8F8B28A40E63}"/>
                          </a:ext>
                        </a:extLst>
                      </p:cNvPr>
                      <p:cNvPicPr/>
                      <p:nvPr/>
                    </p:nvPicPr>
                    <p:blipFill>
                      <a:blip r:embed="rId4"/>
                      <a:stretch>
                        <a:fillRect/>
                      </a:stretch>
                    </p:blipFill>
                    <p:spPr>
                      <a:xfrm>
                        <a:off x="98424" y="98424"/>
                        <a:ext cx="8964655" cy="6724147"/>
                      </a:xfrm>
                      <a:prstGeom prst="rect">
                        <a:avLst/>
                      </a:prstGeom>
                    </p:spPr>
                  </p:pic>
                </p:oleObj>
              </mc:Fallback>
            </mc:AlternateContent>
          </a:graphicData>
        </a:graphic>
      </p:graphicFrame>
    </p:spTree>
    <p:extLst>
      <p:ext uri="{BB962C8B-B14F-4D97-AF65-F5344CB8AC3E}">
        <p14:creationId xmlns:p14="http://schemas.microsoft.com/office/powerpoint/2010/main" val="320891328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0057AA79-D2B1-EE93-9C5D-5E04E7C67DCC}"/>
              </a:ext>
            </a:extLst>
          </p:cNvPr>
          <p:cNvGraphicFramePr>
            <a:graphicFrameLocks noChangeAspect="1"/>
          </p:cNvGraphicFramePr>
          <p:nvPr>
            <p:extLst>
              <p:ext uri="{D42A27DB-BD31-4B8C-83A1-F6EECF244321}">
                <p14:modId xmlns:p14="http://schemas.microsoft.com/office/powerpoint/2010/main" val="2202742269"/>
              </p:ext>
            </p:extLst>
          </p:nvPr>
        </p:nvGraphicFramePr>
        <p:xfrm>
          <a:off x="698289" y="89013"/>
          <a:ext cx="7747421" cy="10026074"/>
        </p:xfrm>
        <a:graphic>
          <a:graphicData uri="http://schemas.openxmlformats.org/presentationml/2006/ole">
            <mc:AlternateContent xmlns:mc="http://schemas.openxmlformats.org/markup-compatibility/2006">
              <mc:Choice xmlns:v="urn:schemas-microsoft-com:vml" Requires="v">
                <p:oleObj spid="_x0000_s4107" name="Acrobat Document" r:id="rId3" imgW="3886096" imgH="5029200" progId="Acrobat.Document.2017">
                  <p:embed/>
                </p:oleObj>
              </mc:Choice>
              <mc:Fallback>
                <p:oleObj name="Acrobat Document" r:id="rId3" imgW="3886096" imgH="5029200" progId="Acrobat.Document.2017">
                  <p:embed/>
                  <p:pic>
                    <p:nvPicPr>
                      <p:cNvPr id="0" name=""/>
                      <p:cNvPicPr/>
                      <p:nvPr/>
                    </p:nvPicPr>
                    <p:blipFill>
                      <a:blip r:embed="rId4"/>
                      <a:stretch>
                        <a:fillRect/>
                      </a:stretch>
                    </p:blipFill>
                    <p:spPr>
                      <a:xfrm>
                        <a:off x="698289" y="89013"/>
                        <a:ext cx="7747421" cy="10026074"/>
                      </a:xfrm>
                      <a:prstGeom prst="rect">
                        <a:avLst/>
                      </a:prstGeom>
                    </p:spPr>
                  </p:pic>
                </p:oleObj>
              </mc:Fallback>
            </mc:AlternateContent>
          </a:graphicData>
        </a:graphic>
      </p:graphicFrame>
    </p:spTree>
    <p:extLst>
      <p:ext uri="{BB962C8B-B14F-4D97-AF65-F5344CB8AC3E}">
        <p14:creationId xmlns:p14="http://schemas.microsoft.com/office/powerpoint/2010/main" val="187777346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525982" y="568622"/>
            <a:ext cx="8155737" cy="661367"/>
          </a:xfrm>
        </p:spPr>
        <p:txBody>
          <a:bodyPr>
            <a:normAutofit fontScale="90000"/>
          </a:bodyPr>
          <a:lstStyle/>
          <a:p>
            <a:pPr eaLnBrk="1" hangingPunct="1"/>
            <a:r>
              <a:rPr lang="en-US" sz="3100" b="1" dirty="0">
                <a:solidFill>
                  <a:srgbClr val="78A22F"/>
                </a:solidFill>
                <a:latin typeface="Helvetica Neue" panose="02000503000000020004" pitchFamily="2" charset="0"/>
              </a:rPr>
              <a:t>Innovation</a:t>
            </a:r>
            <a:r>
              <a:rPr lang="en-US" sz="2500" b="1" dirty="0">
                <a:solidFill>
                  <a:srgbClr val="78A22F"/>
                </a:solidFill>
                <a:latin typeface="Helvetica Neue" panose="02000503000000020004" pitchFamily="2" charset="0"/>
              </a:rPr>
              <a:t> </a:t>
            </a:r>
            <a:br>
              <a:rPr lang="en-US" sz="3600" dirty="0">
                <a:solidFill>
                  <a:schemeClr val="bg1">
                    <a:lumMod val="50000"/>
                  </a:schemeClr>
                </a:solidFill>
              </a:rPr>
            </a:br>
            <a:r>
              <a:rPr lang="en-US" sz="2400" b="1" i="1" dirty="0">
                <a:solidFill>
                  <a:srgbClr val="0070C0"/>
                </a:solidFill>
                <a:latin typeface="Helvetica Neue" panose="02000503000000020004" pitchFamily="2" charset="0"/>
              </a:rPr>
              <a:t>A responsibility of Master Planned Community Developers</a:t>
            </a:r>
            <a:endParaRPr lang="en-US" sz="2400" dirty="0">
              <a:solidFill>
                <a:srgbClr val="297B94"/>
              </a:solidFill>
              <a:latin typeface="+mn-lt"/>
            </a:endParaRPr>
          </a:p>
        </p:txBody>
      </p:sp>
      <p:pic>
        <p:nvPicPr>
          <p:cNvPr id="10" name="Picture 9">
            <a:extLst>
              <a:ext uri="{FF2B5EF4-FFF2-40B4-BE49-F238E27FC236}">
                <a16:creationId xmlns:a16="http://schemas.microsoft.com/office/drawing/2014/main" id="{A79D6DA9-E22C-10EB-CB2A-7D24AD2703F1}"/>
              </a:ext>
            </a:extLst>
          </p:cNvPr>
          <p:cNvPicPr>
            <a:picLocks noChangeAspect="1"/>
          </p:cNvPicPr>
          <p:nvPr/>
        </p:nvPicPr>
        <p:blipFill>
          <a:blip r:embed="rId2"/>
          <a:stretch>
            <a:fillRect/>
          </a:stretch>
        </p:blipFill>
        <p:spPr>
          <a:xfrm>
            <a:off x="0" y="2399772"/>
            <a:ext cx="9144000" cy="2022231"/>
          </a:xfrm>
          <a:prstGeom prst="rect">
            <a:avLst/>
          </a:prstGeom>
        </p:spPr>
      </p:pic>
      <p:pic>
        <p:nvPicPr>
          <p:cNvPr id="7" name="Picture 6">
            <a:extLst>
              <a:ext uri="{FF2B5EF4-FFF2-40B4-BE49-F238E27FC236}">
                <a16:creationId xmlns:a16="http://schemas.microsoft.com/office/drawing/2014/main" id="{01DB88E0-18FD-1793-75CE-D629F853F4D6}"/>
              </a:ext>
            </a:extLst>
          </p:cNvPr>
          <p:cNvPicPr>
            <a:picLocks noChangeAspect="1"/>
          </p:cNvPicPr>
          <p:nvPr/>
        </p:nvPicPr>
        <p:blipFill>
          <a:blip r:embed="rId3"/>
          <a:stretch>
            <a:fillRect/>
          </a:stretch>
        </p:blipFill>
        <p:spPr>
          <a:xfrm>
            <a:off x="0" y="4441107"/>
            <a:ext cx="9144000" cy="2416893"/>
          </a:xfrm>
          <a:prstGeom prst="rect">
            <a:avLst/>
          </a:prstGeom>
        </p:spPr>
      </p:pic>
      <p:sp>
        <p:nvSpPr>
          <p:cNvPr id="15" name="Content Placeholder 2">
            <a:extLst>
              <a:ext uri="{FF2B5EF4-FFF2-40B4-BE49-F238E27FC236}">
                <a16:creationId xmlns:a16="http://schemas.microsoft.com/office/drawing/2014/main" id="{B5B54698-591D-D58D-FBA1-C73E5EB77A14}"/>
              </a:ext>
            </a:extLst>
          </p:cNvPr>
          <p:cNvSpPr>
            <a:spLocks noGrp="1"/>
          </p:cNvSpPr>
          <p:nvPr>
            <p:ph idx="1"/>
          </p:nvPr>
        </p:nvSpPr>
        <p:spPr>
          <a:xfrm>
            <a:off x="772640" y="1353129"/>
            <a:ext cx="6113681" cy="1585068"/>
          </a:xfrm>
        </p:spPr>
        <p:txBody>
          <a:bodyPr>
            <a:noAutofit/>
          </a:bodyPr>
          <a:lstStyle/>
          <a:p>
            <a:r>
              <a:rPr lang="en-US" sz="1500" dirty="0">
                <a:latin typeface="Calibri" panose="020F0502020204030204" pitchFamily="34" charset="0"/>
              </a:rPr>
              <a:t>Modular Construction (Xtreme Cube, used for PA3 Interim Fire Station)</a:t>
            </a:r>
          </a:p>
          <a:p>
            <a:r>
              <a:rPr lang="en-US" sz="1500" dirty="0">
                <a:latin typeface="Calibri" panose="020F0502020204030204" pitchFamily="34" charset="0"/>
              </a:rPr>
              <a:t>Smart Home Technology</a:t>
            </a:r>
          </a:p>
          <a:p>
            <a:r>
              <a:rPr lang="en-US" sz="1500" dirty="0">
                <a:latin typeface="Calibri" panose="020F0502020204030204" pitchFamily="34" charset="0"/>
              </a:rPr>
              <a:t>Model Home Innovations </a:t>
            </a:r>
          </a:p>
          <a:p>
            <a:endParaRPr lang="en-US" sz="1500" dirty="0">
              <a:latin typeface="Calibri" panose="020F0502020204030204" pitchFamily="34" charset="0"/>
              <a:ea typeface="Times New Roman" panose="02020603050405020304" pitchFamily="18" charset="0"/>
            </a:endParaRPr>
          </a:p>
        </p:txBody>
      </p:sp>
    </p:spTree>
    <p:extLst>
      <p:ext uri="{BB962C8B-B14F-4D97-AF65-F5344CB8AC3E}">
        <p14:creationId xmlns:p14="http://schemas.microsoft.com/office/powerpoint/2010/main" val="239846824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BF08-FA6C-3141-9FE6-41FDE6AD3BC2}"/>
              </a:ext>
            </a:extLst>
          </p:cNvPr>
          <p:cNvSpPr>
            <a:spLocks noGrp="1"/>
          </p:cNvSpPr>
          <p:nvPr>
            <p:ph type="title"/>
          </p:nvPr>
        </p:nvSpPr>
        <p:spPr>
          <a:xfrm>
            <a:off x="279027" y="1151491"/>
            <a:ext cx="4415522" cy="994172"/>
          </a:xfrm>
        </p:spPr>
        <p:txBody>
          <a:bodyPr>
            <a:normAutofit/>
          </a:bodyPr>
          <a:lstStyle/>
          <a:p>
            <a:r>
              <a:rPr lang="en-US" sz="2250" b="1" dirty="0">
                <a:solidFill>
                  <a:srgbClr val="78A22F"/>
                </a:solidFill>
                <a:latin typeface="Helvetica Neue" panose="02000503000000020004" pitchFamily="2" charset="0"/>
                <a:ea typeface="Helvetica Neue" panose="02000503000000020004" pitchFamily="2" charset="0"/>
                <a:cs typeface="Helvetica Neue" panose="02000503000000020004" pitchFamily="2" charset="0"/>
              </a:rPr>
              <a:t>Wildfires are a Growing Danger</a:t>
            </a:r>
          </a:p>
        </p:txBody>
      </p:sp>
      <p:sp>
        <p:nvSpPr>
          <p:cNvPr id="3" name="Content Placeholder 2">
            <a:extLst>
              <a:ext uri="{FF2B5EF4-FFF2-40B4-BE49-F238E27FC236}">
                <a16:creationId xmlns:a16="http://schemas.microsoft.com/office/drawing/2014/main" id="{B5511AC3-0086-C845-A0B4-896A03503A34}"/>
              </a:ext>
            </a:extLst>
          </p:cNvPr>
          <p:cNvSpPr>
            <a:spLocks noGrp="1"/>
          </p:cNvSpPr>
          <p:nvPr>
            <p:ph idx="1"/>
          </p:nvPr>
        </p:nvSpPr>
        <p:spPr>
          <a:xfrm>
            <a:off x="279027" y="2145663"/>
            <a:ext cx="4118162" cy="1585068"/>
          </a:xfrm>
        </p:spPr>
        <p:txBody>
          <a:bodyPr>
            <a:noAutofit/>
          </a:bodyPr>
          <a:lstStyle/>
          <a:p>
            <a:r>
              <a:rPr lang="en-US" sz="1500" dirty="0">
                <a:latin typeface="Calibri" panose="020F0502020204030204" pitchFamily="34" charset="0"/>
              </a:rPr>
              <a:t>We’ve all seen the news reports, pictures, and video highlighting the increased risk to homes and neighborhoods in California, and throughout the West … </a:t>
            </a:r>
            <a:r>
              <a:rPr lang="en-US" sz="1500" dirty="0">
                <a:highlight>
                  <a:srgbClr val="FFFF00"/>
                </a:highlight>
                <a:latin typeface="Calibri" panose="020F0502020204030204" pitchFamily="34" charset="0"/>
              </a:rPr>
              <a:t>exacerbated by climate change</a:t>
            </a:r>
          </a:p>
          <a:p>
            <a:endParaRPr lang="en-US" sz="1500" dirty="0">
              <a:latin typeface="Calibri" panose="020F0502020204030204" pitchFamily="34" charset="0"/>
              <a:ea typeface="Times New Roman" panose="02020603050405020304" pitchFamily="18" charset="0"/>
            </a:endParaRPr>
          </a:p>
        </p:txBody>
      </p:sp>
      <p:sp>
        <p:nvSpPr>
          <p:cNvPr id="7" name="Rectangle 6">
            <a:extLst>
              <a:ext uri="{FF2B5EF4-FFF2-40B4-BE49-F238E27FC236}">
                <a16:creationId xmlns:a16="http://schemas.microsoft.com/office/drawing/2014/main" id="{C75A71C7-6C51-4A47-A109-17D4DDA1B755}"/>
              </a:ext>
            </a:extLst>
          </p:cNvPr>
          <p:cNvSpPr/>
          <p:nvPr/>
        </p:nvSpPr>
        <p:spPr>
          <a:xfrm>
            <a:off x="404309" y="4058440"/>
            <a:ext cx="3992880" cy="1516886"/>
          </a:xfrm>
          <a:prstGeom prst="rect">
            <a:avLst/>
          </a:prstGeom>
          <a:solidFill>
            <a:srgbClr val="78A2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TextBox 8">
            <a:extLst>
              <a:ext uri="{FF2B5EF4-FFF2-40B4-BE49-F238E27FC236}">
                <a16:creationId xmlns:a16="http://schemas.microsoft.com/office/drawing/2014/main" id="{6156250C-07C0-4F01-8C05-760891DFCA8A}"/>
              </a:ext>
            </a:extLst>
          </p:cNvPr>
          <p:cNvSpPr txBox="1"/>
          <p:nvPr/>
        </p:nvSpPr>
        <p:spPr>
          <a:xfrm>
            <a:off x="553313" y="4366759"/>
            <a:ext cx="3694872" cy="923330"/>
          </a:xfrm>
          <a:prstGeom prst="rect">
            <a:avLst/>
          </a:prstGeom>
          <a:noFill/>
        </p:spPr>
        <p:txBody>
          <a:bodyPr wrap="square" rtlCol="0">
            <a:spAutoFit/>
          </a:bodyPr>
          <a:lstStyle/>
          <a:p>
            <a:pPr algn="ctr"/>
            <a:r>
              <a:rPr lang="en-US" b="1" dirty="0">
                <a:solidFill>
                  <a:schemeClr val="bg1"/>
                </a:solidFill>
                <a:latin typeface="Calibri" panose="020F0502020204030204" pitchFamily="34" charset="0"/>
                <a:ea typeface="Helvetica Neue" panose="02000503000000020004" pitchFamily="2" charset="0"/>
                <a:cs typeface="Helvetica Neue" panose="02000503000000020004" pitchFamily="2" charset="0"/>
              </a:rPr>
              <a:t>T</a:t>
            </a:r>
            <a:r>
              <a:rPr lang="en-US" b="1" dirty="0">
                <a:solidFill>
                  <a:schemeClr val="bg1"/>
                </a:solidFill>
                <a:latin typeface="Calibri" panose="020F0502020204030204" pitchFamily="34" charset="0"/>
              </a:rPr>
              <a:t>he Ten worst wildfire incidents since 2017 have damaged or destroyed 18,551 homes</a:t>
            </a:r>
          </a:p>
        </p:txBody>
      </p:sp>
      <p:pic>
        <p:nvPicPr>
          <p:cNvPr id="1026" name="Picture 2" descr="California wildfire was world's costliest natural disaster in 2018, insurer  says">
            <a:extLst>
              <a:ext uri="{FF2B5EF4-FFF2-40B4-BE49-F238E27FC236}">
                <a16:creationId xmlns:a16="http://schemas.microsoft.com/office/drawing/2014/main" id="{4649A47F-D423-493D-A0DE-8E42CB7BC8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6174" y="3635800"/>
            <a:ext cx="4223124" cy="23649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1FD5153C-15C8-4373-942B-E9D3194678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6174" y="857250"/>
            <a:ext cx="4167826" cy="2778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42723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BF08-FA6C-3141-9FE6-41FDE6AD3BC2}"/>
              </a:ext>
            </a:extLst>
          </p:cNvPr>
          <p:cNvSpPr>
            <a:spLocks noGrp="1"/>
          </p:cNvSpPr>
          <p:nvPr>
            <p:ph type="title"/>
          </p:nvPr>
        </p:nvSpPr>
        <p:spPr>
          <a:xfrm>
            <a:off x="279027" y="1151491"/>
            <a:ext cx="4401381" cy="994172"/>
          </a:xfrm>
        </p:spPr>
        <p:txBody>
          <a:bodyPr>
            <a:normAutofit fontScale="90000"/>
          </a:bodyPr>
          <a:lstStyle/>
          <a:p>
            <a:r>
              <a:rPr lang="en-US" sz="2475" b="1" dirty="0">
                <a:solidFill>
                  <a:srgbClr val="78A22F"/>
                </a:solidFill>
                <a:latin typeface="Helvetica Neue" panose="02000503000000020004" pitchFamily="2" charset="0"/>
                <a:ea typeface="Helvetica Neue" panose="02000503000000020004" pitchFamily="2" charset="0"/>
                <a:cs typeface="Helvetica Neue" panose="02000503000000020004" pitchFamily="2" charset="0"/>
              </a:rPr>
              <a:t>Wildfires are a Growing Danger … especially for older homes</a:t>
            </a:r>
          </a:p>
        </p:txBody>
      </p:sp>
      <p:sp>
        <p:nvSpPr>
          <p:cNvPr id="3" name="Content Placeholder 2">
            <a:extLst>
              <a:ext uri="{FF2B5EF4-FFF2-40B4-BE49-F238E27FC236}">
                <a16:creationId xmlns:a16="http://schemas.microsoft.com/office/drawing/2014/main" id="{B5511AC3-0086-C845-A0B4-896A03503A34}"/>
              </a:ext>
            </a:extLst>
          </p:cNvPr>
          <p:cNvSpPr>
            <a:spLocks noGrp="1"/>
          </p:cNvSpPr>
          <p:nvPr>
            <p:ph idx="1"/>
          </p:nvPr>
        </p:nvSpPr>
        <p:spPr>
          <a:xfrm>
            <a:off x="279027" y="2145663"/>
            <a:ext cx="4118162" cy="1585068"/>
          </a:xfrm>
        </p:spPr>
        <p:txBody>
          <a:bodyPr>
            <a:noAutofit/>
          </a:bodyPr>
          <a:lstStyle/>
          <a:p>
            <a:r>
              <a:rPr lang="en-US" sz="1500" dirty="0">
                <a:latin typeface="Calibri" panose="020F0502020204030204" pitchFamily="34" charset="0"/>
              </a:rPr>
              <a:t>We’ve all seen the news reports, pictures, and video highlighting the increased risk to homes and neighborhoods in California, and throughout the West …</a:t>
            </a:r>
          </a:p>
          <a:p>
            <a:pPr algn="l"/>
            <a:r>
              <a:rPr lang="en-US" sz="1500" dirty="0">
                <a:latin typeface="Calibri" panose="020F0502020204030204" pitchFamily="34" charset="0"/>
              </a:rPr>
              <a:t>… but, no master-planned community in California constructed after 2010 has suffered significant structural loss - even during the extreme fire events … </a:t>
            </a:r>
            <a:r>
              <a:rPr lang="en-US" sz="1500" dirty="0">
                <a:highlight>
                  <a:srgbClr val="FFFF00"/>
                </a:highlight>
                <a:latin typeface="Calibri" panose="020F0502020204030204" pitchFamily="34" charset="0"/>
              </a:rPr>
              <a:t>including Laguna Niguel</a:t>
            </a:r>
          </a:p>
          <a:p>
            <a:endParaRPr lang="en-US" sz="1500" dirty="0">
              <a:latin typeface="Calibri" panose="020F0502020204030204" pitchFamily="34" charset="0"/>
              <a:ea typeface="Times New Roman" panose="02020603050405020304" pitchFamily="18" charset="0"/>
            </a:endParaRPr>
          </a:p>
        </p:txBody>
      </p:sp>
      <p:sp>
        <p:nvSpPr>
          <p:cNvPr id="7" name="Rectangle 6">
            <a:extLst>
              <a:ext uri="{FF2B5EF4-FFF2-40B4-BE49-F238E27FC236}">
                <a16:creationId xmlns:a16="http://schemas.microsoft.com/office/drawing/2014/main" id="{C75A71C7-6C51-4A47-A109-17D4DDA1B755}"/>
              </a:ext>
            </a:extLst>
          </p:cNvPr>
          <p:cNvSpPr/>
          <p:nvPr/>
        </p:nvSpPr>
        <p:spPr>
          <a:xfrm>
            <a:off x="404309" y="4058440"/>
            <a:ext cx="3992880" cy="1516886"/>
          </a:xfrm>
          <a:prstGeom prst="rect">
            <a:avLst/>
          </a:prstGeom>
          <a:solidFill>
            <a:srgbClr val="78A2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TextBox 8">
            <a:extLst>
              <a:ext uri="{FF2B5EF4-FFF2-40B4-BE49-F238E27FC236}">
                <a16:creationId xmlns:a16="http://schemas.microsoft.com/office/drawing/2014/main" id="{6156250C-07C0-4F01-8C05-760891DFCA8A}"/>
              </a:ext>
            </a:extLst>
          </p:cNvPr>
          <p:cNvSpPr txBox="1"/>
          <p:nvPr/>
        </p:nvSpPr>
        <p:spPr>
          <a:xfrm>
            <a:off x="553313" y="4366759"/>
            <a:ext cx="3694872" cy="923330"/>
          </a:xfrm>
          <a:prstGeom prst="rect">
            <a:avLst/>
          </a:prstGeom>
          <a:noFill/>
        </p:spPr>
        <p:txBody>
          <a:bodyPr wrap="square" rtlCol="0">
            <a:spAutoFit/>
          </a:bodyPr>
          <a:lstStyle/>
          <a:p>
            <a:pPr algn="ctr"/>
            <a:r>
              <a:rPr lang="en-US" b="1" dirty="0">
                <a:solidFill>
                  <a:schemeClr val="bg1"/>
                </a:solidFill>
                <a:latin typeface="Calibri" panose="020F0502020204030204" pitchFamily="34" charset="0"/>
                <a:ea typeface="Helvetica Neue" panose="02000503000000020004" pitchFamily="2" charset="0"/>
                <a:cs typeface="Helvetica Neue" panose="02000503000000020004" pitchFamily="2" charset="0"/>
              </a:rPr>
              <a:t>T</a:t>
            </a:r>
            <a:r>
              <a:rPr lang="en-US" b="1" dirty="0">
                <a:solidFill>
                  <a:schemeClr val="bg1"/>
                </a:solidFill>
                <a:latin typeface="Calibri" panose="020F0502020204030204" pitchFamily="34" charset="0"/>
              </a:rPr>
              <a:t>he Ten worst wildfire incidents since 2017, which have damaged or destroyed 18,551 homes</a:t>
            </a:r>
          </a:p>
        </p:txBody>
      </p:sp>
      <p:pic>
        <p:nvPicPr>
          <p:cNvPr id="1026" name="Picture 2" descr="California wildfire was world's costliest natural disaster in 2018, insurer  says">
            <a:extLst>
              <a:ext uri="{FF2B5EF4-FFF2-40B4-BE49-F238E27FC236}">
                <a16:creationId xmlns:a16="http://schemas.microsoft.com/office/drawing/2014/main" id="{4649A47F-D423-493D-A0DE-8E42CB7BC8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6174" y="3635800"/>
            <a:ext cx="4223124" cy="23649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1FD5153C-15C8-4373-942B-E9D3194678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6174" y="857250"/>
            <a:ext cx="4167826" cy="277855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46B60BD-3EB3-46B2-BF18-B53595DEAE6C}"/>
              </a:ext>
            </a:extLst>
          </p:cNvPr>
          <p:cNvSpPr txBox="1"/>
          <p:nvPr/>
        </p:nvSpPr>
        <p:spPr>
          <a:xfrm>
            <a:off x="2299551" y="3292267"/>
            <a:ext cx="4599102" cy="300082"/>
          </a:xfrm>
          <a:prstGeom prst="rect">
            <a:avLst/>
          </a:prstGeom>
          <a:noFill/>
        </p:spPr>
        <p:txBody>
          <a:bodyPr wrap="square">
            <a:spAutoFit/>
          </a:bodyPr>
          <a:lstStyle/>
          <a:p>
            <a:endParaRPr lang="en-US" sz="1350" dirty="0">
              <a:latin typeface="Times New Roman" panose="02020603050405020304" pitchFamily="18" charset="0"/>
            </a:endParaRPr>
          </a:p>
        </p:txBody>
      </p:sp>
      <p:pic>
        <p:nvPicPr>
          <p:cNvPr id="8" name="Picture 7">
            <a:extLst>
              <a:ext uri="{FF2B5EF4-FFF2-40B4-BE49-F238E27FC236}">
                <a16:creationId xmlns:a16="http://schemas.microsoft.com/office/drawing/2014/main" id="{96C9515A-1481-47FC-9099-B2D20C942C44}"/>
              </a:ext>
            </a:extLst>
          </p:cNvPr>
          <p:cNvPicPr>
            <a:picLocks noChangeAspect="1"/>
          </p:cNvPicPr>
          <p:nvPr/>
        </p:nvPicPr>
        <p:blipFill>
          <a:blip r:embed="rId5"/>
          <a:stretch>
            <a:fillRect/>
          </a:stretch>
        </p:blipFill>
        <p:spPr>
          <a:xfrm>
            <a:off x="5151509" y="1666838"/>
            <a:ext cx="3872453" cy="3250860"/>
          </a:xfrm>
          <a:prstGeom prst="rect">
            <a:avLst/>
          </a:prstGeom>
        </p:spPr>
      </p:pic>
    </p:spTree>
    <p:extLst>
      <p:ext uri="{BB962C8B-B14F-4D97-AF65-F5344CB8AC3E}">
        <p14:creationId xmlns:p14="http://schemas.microsoft.com/office/powerpoint/2010/main" val="353984798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BF08-FA6C-3141-9FE6-41FDE6AD3BC2}"/>
              </a:ext>
            </a:extLst>
          </p:cNvPr>
          <p:cNvSpPr>
            <a:spLocks noGrp="1"/>
          </p:cNvSpPr>
          <p:nvPr>
            <p:ph type="title"/>
          </p:nvPr>
        </p:nvSpPr>
        <p:spPr>
          <a:xfrm>
            <a:off x="4397188" y="1131094"/>
            <a:ext cx="4118162" cy="994172"/>
          </a:xfrm>
        </p:spPr>
        <p:txBody>
          <a:bodyPr>
            <a:normAutofit/>
          </a:bodyPr>
          <a:lstStyle/>
          <a:p>
            <a:r>
              <a:rPr lang="en-US" sz="2475" b="1" dirty="0">
                <a:solidFill>
                  <a:srgbClr val="78A22F"/>
                </a:solidFill>
                <a:latin typeface="Helvetica Neue" panose="02000503000000020004" pitchFamily="2" charset="0"/>
                <a:ea typeface="Helvetica Neue" panose="02000503000000020004" pitchFamily="2" charset="0"/>
                <a:cs typeface="Helvetica Neue" panose="02000503000000020004" pitchFamily="2" charset="0"/>
              </a:rPr>
              <a:t>Ranch Plan Fire Protection Program</a:t>
            </a:r>
          </a:p>
        </p:txBody>
      </p:sp>
      <p:sp>
        <p:nvSpPr>
          <p:cNvPr id="3" name="Content Placeholder 2">
            <a:extLst>
              <a:ext uri="{FF2B5EF4-FFF2-40B4-BE49-F238E27FC236}">
                <a16:creationId xmlns:a16="http://schemas.microsoft.com/office/drawing/2014/main" id="{B5511AC3-0086-C845-A0B4-896A03503A34}"/>
              </a:ext>
            </a:extLst>
          </p:cNvPr>
          <p:cNvSpPr>
            <a:spLocks noGrp="1"/>
          </p:cNvSpPr>
          <p:nvPr>
            <p:ph idx="1"/>
          </p:nvPr>
        </p:nvSpPr>
        <p:spPr>
          <a:xfrm>
            <a:off x="4397188" y="2057401"/>
            <a:ext cx="4118162" cy="2199032"/>
          </a:xfrm>
        </p:spPr>
        <p:txBody>
          <a:bodyPr>
            <a:noAutofit/>
          </a:bodyPr>
          <a:lstStyle/>
          <a:p>
            <a:pPr marL="0" indent="0">
              <a:spcBef>
                <a:spcPts val="0"/>
              </a:spcBef>
              <a:buNone/>
            </a:pPr>
            <a:r>
              <a:rPr lang="en-US" sz="1500" dirty="0">
                <a:latin typeface="Calibri" panose="020F0502020204030204" pitchFamily="34" charset="0"/>
                <a:ea typeface="Times New Roman" panose="02020603050405020304" pitchFamily="18" charset="0"/>
              </a:rPr>
              <a:t>RMV has worked closely with the OC Fire Authority and the County of Orange on a three-party agreement that specifies:</a:t>
            </a:r>
          </a:p>
          <a:p>
            <a:pPr>
              <a:spcBef>
                <a:spcPts val="225"/>
              </a:spcBef>
            </a:pPr>
            <a:r>
              <a:rPr lang="en-US" sz="1500" dirty="0">
                <a:latin typeface="Calibri" panose="020F0502020204030204" pitchFamily="34" charset="0"/>
                <a:ea typeface="Times New Roman" panose="02020603050405020304" pitchFamily="18" charset="0"/>
              </a:rPr>
              <a:t>Construction Code Requirements</a:t>
            </a:r>
          </a:p>
          <a:p>
            <a:pPr>
              <a:spcBef>
                <a:spcPts val="225"/>
              </a:spcBef>
            </a:pPr>
            <a:r>
              <a:rPr lang="en-US" sz="1500" dirty="0">
                <a:latin typeface="Calibri" panose="020F0502020204030204" pitchFamily="34" charset="0"/>
                <a:ea typeface="Times New Roman" panose="02020603050405020304" pitchFamily="18" charset="0"/>
              </a:rPr>
              <a:t>Fuel Modification Zones based on sophisticated research and fire behavior modeling</a:t>
            </a:r>
          </a:p>
          <a:p>
            <a:pPr>
              <a:spcBef>
                <a:spcPts val="225"/>
              </a:spcBef>
            </a:pPr>
            <a:r>
              <a:rPr lang="en-US" sz="1500" dirty="0">
                <a:latin typeface="Calibri" panose="020F0502020204030204" pitchFamily="34" charset="0"/>
                <a:ea typeface="Times New Roman" panose="02020603050405020304" pitchFamily="18" charset="0"/>
              </a:rPr>
              <a:t>Landscaping and Plant Species Restrictions</a:t>
            </a:r>
          </a:p>
          <a:p>
            <a:pPr>
              <a:spcBef>
                <a:spcPts val="225"/>
              </a:spcBef>
            </a:pPr>
            <a:r>
              <a:rPr lang="en-US" sz="1500" dirty="0">
                <a:latin typeface="Calibri" panose="020F0502020204030204" pitchFamily="34" charset="0"/>
                <a:ea typeface="Times New Roman" panose="02020603050405020304" pitchFamily="18" charset="0"/>
              </a:rPr>
              <a:t>Emergency Vehicle Access</a:t>
            </a:r>
          </a:p>
          <a:p>
            <a:pPr>
              <a:spcBef>
                <a:spcPts val="225"/>
              </a:spcBef>
            </a:pPr>
            <a:r>
              <a:rPr lang="en-US" sz="1500" dirty="0">
                <a:latin typeface="Calibri" panose="020F0502020204030204" pitchFamily="34" charset="0"/>
                <a:ea typeface="Times New Roman" panose="02020603050405020304" pitchFamily="18" charset="0"/>
              </a:rPr>
              <a:t>Detailed Review at Multiple Levels of Planning, Continually Updated </a:t>
            </a:r>
            <a:r>
              <a:rPr lang="en-US" sz="1500" dirty="0">
                <a:highlight>
                  <a:srgbClr val="FFFF00"/>
                </a:highlight>
                <a:latin typeface="Calibri" panose="020F0502020204030204" pitchFamily="34" charset="0"/>
                <a:ea typeface="Times New Roman" panose="02020603050405020304" pitchFamily="18" charset="0"/>
              </a:rPr>
              <a:t>(Amendment #3 approved March 2022)</a:t>
            </a:r>
            <a:r>
              <a:rPr lang="en-US" sz="1500" dirty="0">
                <a:latin typeface="Calibri" panose="020F0502020204030204" pitchFamily="34" charset="0"/>
                <a:ea typeface="Times New Roman" panose="02020603050405020304" pitchFamily="18" charset="0"/>
              </a:rPr>
              <a:t> per State Codes</a:t>
            </a:r>
          </a:p>
          <a:p>
            <a:pPr>
              <a:spcBef>
                <a:spcPts val="225"/>
              </a:spcBef>
            </a:pPr>
            <a:r>
              <a:rPr lang="en-US" sz="1500" dirty="0">
                <a:latin typeface="Calibri" panose="020F0502020204030204" pitchFamily="34" charset="0"/>
                <a:ea typeface="Times New Roman" panose="02020603050405020304" pitchFamily="18" charset="0"/>
              </a:rPr>
              <a:t>On-Going Maintenance </a:t>
            </a:r>
          </a:p>
        </p:txBody>
      </p:sp>
      <p:pic>
        <p:nvPicPr>
          <p:cNvPr id="4" name="Picture 3">
            <a:extLst>
              <a:ext uri="{FF2B5EF4-FFF2-40B4-BE49-F238E27FC236}">
                <a16:creationId xmlns:a16="http://schemas.microsoft.com/office/drawing/2014/main" id="{EC7000B9-2347-0E4F-9A06-FC1C57A813A3}"/>
              </a:ext>
            </a:extLst>
          </p:cNvPr>
          <p:cNvPicPr>
            <a:picLocks noChangeAspect="1"/>
          </p:cNvPicPr>
          <p:nvPr/>
        </p:nvPicPr>
        <p:blipFill>
          <a:blip r:embed="rId2"/>
          <a:stretch>
            <a:fillRect/>
          </a:stretch>
        </p:blipFill>
        <p:spPr>
          <a:xfrm>
            <a:off x="0" y="857250"/>
            <a:ext cx="3993776" cy="5168417"/>
          </a:xfrm>
          <a:prstGeom prst="rect">
            <a:avLst/>
          </a:prstGeom>
        </p:spPr>
      </p:pic>
      <p:sp>
        <p:nvSpPr>
          <p:cNvPr id="5" name="Rectangle 4">
            <a:extLst>
              <a:ext uri="{FF2B5EF4-FFF2-40B4-BE49-F238E27FC236}">
                <a16:creationId xmlns:a16="http://schemas.microsoft.com/office/drawing/2014/main" id="{1F7F80DC-C2D1-0942-ABEA-66C1F5A0B7D9}"/>
              </a:ext>
            </a:extLst>
          </p:cNvPr>
          <p:cNvSpPr/>
          <p:nvPr/>
        </p:nvSpPr>
        <p:spPr>
          <a:xfrm>
            <a:off x="4444106" y="4771701"/>
            <a:ext cx="3992880" cy="1250156"/>
          </a:xfrm>
          <a:prstGeom prst="rect">
            <a:avLst/>
          </a:prstGeom>
          <a:solidFill>
            <a:srgbClr val="78A2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TextBox 5">
            <a:extLst>
              <a:ext uri="{FF2B5EF4-FFF2-40B4-BE49-F238E27FC236}">
                <a16:creationId xmlns:a16="http://schemas.microsoft.com/office/drawing/2014/main" id="{C9614DFA-C20D-D841-A501-CA7BB203DA56}"/>
              </a:ext>
            </a:extLst>
          </p:cNvPr>
          <p:cNvSpPr txBox="1"/>
          <p:nvPr/>
        </p:nvSpPr>
        <p:spPr>
          <a:xfrm>
            <a:off x="4593110" y="4842780"/>
            <a:ext cx="3694872" cy="1131079"/>
          </a:xfrm>
          <a:prstGeom prst="rect">
            <a:avLst/>
          </a:prstGeom>
          <a:noFill/>
        </p:spPr>
        <p:txBody>
          <a:bodyPr wrap="square" rtlCol="0">
            <a:spAutoFit/>
          </a:bodyPr>
          <a:lstStyle/>
          <a:p>
            <a:r>
              <a:rPr lang="en-US" sz="1350" b="1" dirty="0">
                <a:solidFill>
                  <a:schemeClr val="bg1"/>
                </a:solidFill>
                <a:latin typeface="Calibri" panose="020F0502020204030204" pitchFamily="34" charset="0"/>
                <a:ea typeface="Times New Roman" panose="02020603050405020304" pitchFamily="18" charset="0"/>
              </a:rPr>
              <a:t>Many of the communities and the homes that have been designed, constructed and routinely maintained per these standards have survived frontal assaults by wildland fires, where homes without these protections have not.</a:t>
            </a:r>
            <a:endParaRPr lang="en-US" sz="15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1813409899"/>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7A1265E-AF1C-4DFA-B14D-EBF29DD1145B}"/>
              </a:ext>
            </a:extLst>
          </p:cNvPr>
          <p:cNvSpPr txBox="1">
            <a:spLocks/>
          </p:cNvSpPr>
          <p:nvPr/>
        </p:nvSpPr>
        <p:spPr>
          <a:xfrm>
            <a:off x="360760" y="3671887"/>
            <a:ext cx="2468165" cy="1839515"/>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b="1" kern="1200">
                <a:solidFill>
                  <a:schemeClr val="tx1"/>
                </a:solidFill>
                <a:latin typeface="Helvetica Neue" panose="02000503000000020004" pitchFamily="2" charset="0"/>
                <a:ea typeface="Helvetica Neue" panose="02000503000000020004" pitchFamily="2" charset="0"/>
                <a:cs typeface="Helvetica Neue" panose="02000503000000020004" pitchFamily="2" charset="0"/>
              </a:defRPr>
            </a:lvl1pPr>
          </a:lstStyle>
          <a:p>
            <a:pPr>
              <a:spcAft>
                <a:spcPts val="450"/>
              </a:spcAft>
            </a:pPr>
            <a:r>
              <a:rPr lang="en-US" sz="2475" dirty="0">
                <a:solidFill>
                  <a:srgbClr val="78A22F"/>
                </a:solidFill>
              </a:rPr>
              <a:t>Fire Safety Features of Master Planned Communities:</a:t>
            </a:r>
          </a:p>
        </p:txBody>
      </p:sp>
      <p:pic>
        <p:nvPicPr>
          <p:cNvPr id="2050" name="Picture 2" descr="In Quarters: Sendero Ranch, Calif. Fire Station 56 | Firehouse">
            <a:extLst>
              <a:ext uri="{FF2B5EF4-FFF2-40B4-BE49-F238E27FC236}">
                <a16:creationId xmlns:a16="http://schemas.microsoft.com/office/drawing/2014/main" id="{8A2B5B2E-991B-4163-AF96-5B8F924D77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154" b="24250"/>
          <a:stretch/>
        </p:blipFill>
        <p:spPr bwMode="auto">
          <a:xfrm>
            <a:off x="15" y="857258"/>
            <a:ext cx="9143985" cy="2782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964D2F1-F1CF-411F-9065-6BFA4888F445}"/>
              </a:ext>
            </a:extLst>
          </p:cNvPr>
          <p:cNvSpPr txBox="1"/>
          <p:nvPr/>
        </p:nvSpPr>
        <p:spPr>
          <a:xfrm>
            <a:off x="3167987" y="3799150"/>
            <a:ext cx="5614060" cy="1839515"/>
          </a:xfrm>
          <a:prstGeom prst="rect">
            <a:avLst/>
          </a:prstGeom>
        </p:spPr>
        <p:txBody>
          <a:bodyPr vert="horz" lIns="68580" tIns="34290" rIns="68580" bIns="34290" rtlCol="0" anchor="ctr">
            <a:noAutofit/>
          </a:bodyPr>
          <a:lstStyle/>
          <a:p>
            <a:pPr marL="257175" indent="-171450">
              <a:lnSpc>
                <a:spcPct val="90000"/>
              </a:lnSpc>
              <a:spcAft>
                <a:spcPts val="450"/>
              </a:spcAft>
              <a:buFont typeface="Arial" panose="020B0604020202020204" pitchFamily="34" charset="0"/>
              <a:buChar char="•"/>
            </a:pPr>
            <a:r>
              <a:rPr lang="en-US" sz="1200" b="1" dirty="0"/>
              <a:t>Fire-hardened homes built to the latest Chapter 7A standards</a:t>
            </a:r>
          </a:p>
          <a:p>
            <a:pPr marL="257175" indent="-171450">
              <a:lnSpc>
                <a:spcPct val="90000"/>
              </a:lnSpc>
              <a:spcAft>
                <a:spcPts val="450"/>
              </a:spcAft>
              <a:buFont typeface="Arial" panose="020B0604020202020204" pitchFamily="34" charset="0"/>
              <a:buChar char="•"/>
            </a:pPr>
            <a:r>
              <a:rPr lang="en-US" sz="1200" b="1" dirty="0"/>
              <a:t>Community-wide fuel breaks, fire-resistant landscaping, and green belting</a:t>
            </a:r>
          </a:p>
          <a:p>
            <a:pPr marL="257175" indent="-171450">
              <a:lnSpc>
                <a:spcPct val="90000"/>
              </a:lnSpc>
              <a:spcAft>
                <a:spcPts val="450"/>
              </a:spcAft>
              <a:buFont typeface="Arial" panose="020B0604020202020204" pitchFamily="34" charset="0"/>
              <a:buChar char="•"/>
            </a:pPr>
            <a:r>
              <a:rPr lang="en-US" sz="1200" b="1" dirty="0"/>
              <a:t>Perpetual funding, maintenance and enforcement through an HOA</a:t>
            </a:r>
          </a:p>
          <a:p>
            <a:pPr marL="257175" indent="-171450">
              <a:lnSpc>
                <a:spcPct val="90000"/>
              </a:lnSpc>
              <a:spcAft>
                <a:spcPts val="450"/>
              </a:spcAft>
              <a:buFont typeface="Arial" panose="020B0604020202020204" pitchFamily="34" charset="0"/>
              <a:buChar char="•"/>
            </a:pPr>
            <a:r>
              <a:rPr lang="en-US" sz="1200" b="1" dirty="0"/>
              <a:t>Appropriate and reliable fire access and evacuation routes</a:t>
            </a:r>
          </a:p>
          <a:p>
            <a:pPr marL="257175" indent="-171450">
              <a:lnSpc>
                <a:spcPct val="90000"/>
              </a:lnSpc>
              <a:spcAft>
                <a:spcPts val="450"/>
              </a:spcAft>
              <a:buFont typeface="Arial" panose="020B0604020202020204" pitchFamily="34" charset="0"/>
              <a:buChar char="•"/>
            </a:pPr>
            <a:r>
              <a:rPr lang="en-US" sz="1200" b="1" dirty="0"/>
              <a:t>Adequate water supplies</a:t>
            </a:r>
          </a:p>
          <a:p>
            <a:pPr marL="257175" indent="-171450">
              <a:lnSpc>
                <a:spcPct val="90000"/>
              </a:lnSpc>
              <a:spcAft>
                <a:spcPts val="450"/>
              </a:spcAft>
              <a:buFont typeface="Arial" panose="020B0604020202020204" pitchFamily="34" charset="0"/>
              <a:buChar char="•"/>
            </a:pPr>
            <a:r>
              <a:rPr lang="en-US" sz="1200" b="1" dirty="0"/>
              <a:t>Residential fire sprinklers</a:t>
            </a:r>
          </a:p>
          <a:p>
            <a:pPr marL="257175" indent="-171450">
              <a:lnSpc>
                <a:spcPct val="90000"/>
              </a:lnSpc>
              <a:spcAft>
                <a:spcPts val="450"/>
              </a:spcAft>
              <a:buFont typeface="Arial" panose="020B0604020202020204" pitchFamily="34" charset="0"/>
              <a:buChar char="•"/>
            </a:pPr>
            <a:r>
              <a:rPr lang="en-US" sz="1200" b="1" dirty="0"/>
              <a:t>Undergrounded project utilities</a:t>
            </a:r>
          </a:p>
          <a:p>
            <a:pPr marL="257175" indent="-171450">
              <a:lnSpc>
                <a:spcPct val="90000"/>
              </a:lnSpc>
              <a:spcAft>
                <a:spcPts val="450"/>
              </a:spcAft>
              <a:buFont typeface="Arial" panose="020B0604020202020204" pitchFamily="34" charset="0"/>
              <a:buChar char="•"/>
            </a:pPr>
            <a:r>
              <a:rPr lang="en-US" sz="1200" b="1" dirty="0"/>
              <a:t>Community design and siting to minimize fire risks (e.g., slope setbacks)</a:t>
            </a:r>
          </a:p>
          <a:p>
            <a:pPr marL="257175" indent="-171450">
              <a:lnSpc>
                <a:spcPct val="90000"/>
              </a:lnSpc>
              <a:spcAft>
                <a:spcPts val="450"/>
              </a:spcAft>
              <a:buFont typeface="Arial" panose="020B0604020202020204" pitchFamily="34" charset="0"/>
              <a:buChar char="•"/>
            </a:pPr>
            <a:r>
              <a:rPr lang="en-US" sz="1200" b="1" dirty="0">
                <a:highlight>
                  <a:srgbClr val="FFFF00"/>
                </a:highlight>
              </a:rPr>
              <a:t>New fire stations, fire equipment and/or funding for firefighters </a:t>
            </a:r>
            <a:r>
              <a:rPr lang="en-US" sz="1200" b="1" dirty="0"/>
              <a:t>to provide for a rapid initial fire attack where it did not previously exist.</a:t>
            </a:r>
          </a:p>
        </p:txBody>
      </p:sp>
    </p:spTree>
    <p:extLst>
      <p:ext uri="{BB962C8B-B14F-4D97-AF65-F5344CB8AC3E}">
        <p14:creationId xmlns:p14="http://schemas.microsoft.com/office/powerpoint/2010/main" val="384036921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BF08-FA6C-3141-9FE6-41FDE6AD3BC2}"/>
              </a:ext>
            </a:extLst>
          </p:cNvPr>
          <p:cNvSpPr>
            <a:spLocks noGrp="1"/>
          </p:cNvSpPr>
          <p:nvPr>
            <p:ph type="title"/>
          </p:nvPr>
        </p:nvSpPr>
        <p:spPr>
          <a:xfrm>
            <a:off x="279027" y="1151491"/>
            <a:ext cx="4118162" cy="994172"/>
          </a:xfrm>
        </p:spPr>
        <p:txBody>
          <a:bodyPr>
            <a:normAutofit fontScale="90000"/>
          </a:bodyPr>
          <a:lstStyle/>
          <a:p>
            <a:r>
              <a:rPr lang="en-US" sz="2475" b="1" dirty="0">
                <a:solidFill>
                  <a:srgbClr val="78A22F"/>
                </a:solidFill>
                <a:latin typeface="Helvetica Neue" panose="02000503000000020004" pitchFamily="2" charset="0"/>
                <a:ea typeface="Helvetica Neue" panose="02000503000000020004" pitchFamily="2" charset="0"/>
                <a:cs typeface="Helvetica Neue" panose="02000503000000020004" pitchFamily="2" charset="0"/>
              </a:rPr>
              <a:t>Habitat Reserve Wildland Fire Management Plan (WFMP)</a:t>
            </a:r>
          </a:p>
        </p:txBody>
      </p:sp>
      <p:sp>
        <p:nvSpPr>
          <p:cNvPr id="3" name="Content Placeholder 2">
            <a:extLst>
              <a:ext uri="{FF2B5EF4-FFF2-40B4-BE49-F238E27FC236}">
                <a16:creationId xmlns:a16="http://schemas.microsoft.com/office/drawing/2014/main" id="{B5511AC3-0086-C845-A0B4-896A03503A34}"/>
              </a:ext>
            </a:extLst>
          </p:cNvPr>
          <p:cNvSpPr>
            <a:spLocks noGrp="1"/>
          </p:cNvSpPr>
          <p:nvPr>
            <p:ph idx="1"/>
          </p:nvPr>
        </p:nvSpPr>
        <p:spPr>
          <a:xfrm>
            <a:off x="279027" y="2145663"/>
            <a:ext cx="4118162" cy="2213828"/>
          </a:xfrm>
        </p:spPr>
        <p:txBody>
          <a:bodyPr>
            <a:noAutofit/>
          </a:bodyPr>
          <a:lstStyle/>
          <a:p>
            <a:endParaRPr lang="en-US" sz="1350" dirty="0">
              <a:latin typeface="Calibri" panose="020F0502020204030204" pitchFamily="34" charset="0"/>
              <a:ea typeface="Times New Roman" panose="02020603050405020304" pitchFamily="18" charset="0"/>
            </a:endParaRPr>
          </a:p>
          <a:p>
            <a:r>
              <a:rPr lang="en-US" sz="1350" dirty="0">
                <a:latin typeface="Calibri" panose="020F0502020204030204" pitchFamily="34" charset="0"/>
                <a:ea typeface="Times New Roman" panose="02020603050405020304" pitchFamily="18" charset="0"/>
              </a:rPr>
              <a:t>Approved by U.S. Fish &amp; Wildlife Service</a:t>
            </a:r>
          </a:p>
          <a:p>
            <a:r>
              <a:rPr lang="en-US" sz="1350" dirty="0">
                <a:latin typeface="Calibri" panose="020F0502020204030204" pitchFamily="34" charset="0"/>
                <a:ea typeface="Times New Roman" panose="02020603050405020304" pitchFamily="18" charset="0"/>
              </a:rPr>
              <a:t>Developed in conjunction with OCFA</a:t>
            </a:r>
          </a:p>
          <a:p>
            <a:r>
              <a:rPr lang="en-US" sz="1350" dirty="0">
                <a:latin typeface="Calibri" panose="020F0502020204030204" pitchFamily="34" charset="0"/>
                <a:ea typeface="Times New Roman" panose="02020603050405020304" pitchFamily="18" charset="0"/>
              </a:rPr>
              <a:t>Includes 3 components:</a:t>
            </a:r>
          </a:p>
          <a:p>
            <a:pPr lvl="1"/>
            <a:r>
              <a:rPr lang="en-US" sz="1350" dirty="0">
                <a:latin typeface="Calibri" panose="020F0502020204030204" pitchFamily="34" charset="0"/>
                <a:ea typeface="Times New Roman" panose="02020603050405020304" pitchFamily="18" charset="0"/>
              </a:rPr>
              <a:t>Long-term Strategic Wildland Fire Protection Plan</a:t>
            </a:r>
          </a:p>
          <a:p>
            <a:pPr lvl="1"/>
            <a:r>
              <a:rPr lang="en-US" sz="1350" dirty="0">
                <a:latin typeface="Calibri" panose="020F0502020204030204" pitchFamily="34" charset="0"/>
                <a:ea typeface="Times New Roman" panose="02020603050405020304" pitchFamily="18" charset="0"/>
              </a:rPr>
              <a:t>Short-term Strategic Fire Suppression Plan</a:t>
            </a:r>
          </a:p>
          <a:p>
            <a:pPr lvl="1"/>
            <a:r>
              <a:rPr lang="en-US" sz="1350" dirty="0">
                <a:latin typeface="Calibri" panose="020F0502020204030204" pitchFamily="34" charset="0"/>
                <a:ea typeface="Times New Roman" panose="02020603050405020304" pitchFamily="18" charset="0"/>
              </a:rPr>
              <a:t>Prescribed Fire Program</a:t>
            </a:r>
          </a:p>
        </p:txBody>
      </p:sp>
      <p:sp>
        <p:nvSpPr>
          <p:cNvPr id="5" name="Rectangle 4">
            <a:extLst>
              <a:ext uri="{FF2B5EF4-FFF2-40B4-BE49-F238E27FC236}">
                <a16:creationId xmlns:a16="http://schemas.microsoft.com/office/drawing/2014/main" id="{1F7F80DC-C2D1-0942-ABEA-66C1F5A0B7D9}"/>
              </a:ext>
            </a:extLst>
          </p:cNvPr>
          <p:cNvSpPr/>
          <p:nvPr/>
        </p:nvSpPr>
        <p:spPr>
          <a:xfrm>
            <a:off x="404309" y="4494930"/>
            <a:ext cx="3992880" cy="1211580"/>
          </a:xfrm>
          <a:prstGeom prst="rect">
            <a:avLst/>
          </a:prstGeom>
          <a:solidFill>
            <a:srgbClr val="78A2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TextBox 5">
            <a:extLst>
              <a:ext uri="{FF2B5EF4-FFF2-40B4-BE49-F238E27FC236}">
                <a16:creationId xmlns:a16="http://schemas.microsoft.com/office/drawing/2014/main" id="{C9614DFA-C20D-D841-A501-CA7BB203DA56}"/>
              </a:ext>
            </a:extLst>
          </p:cNvPr>
          <p:cNvSpPr txBox="1"/>
          <p:nvPr/>
        </p:nvSpPr>
        <p:spPr>
          <a:xfrm>
            <a:off x="610049" y="4638268"/>
            <a:ext cx="3581400" cy="738664"/>
          </a:xfrm>
          <a:prstGeom prst="rect">
            <a:avLst/>
          </a:prstGeom>
          <a:noFill/>
        </p:spPr>
        <p:txBody>
          <a:bodyPr wrap="square" rtlCol="0">
            <a:spAutoFit/>
          </a:bodyPr>
          <a:lstStyle/>
          <a:p>
            <a:r>
              <a:rPr lang="en-US" sz="1050" b="1" dirty="0">
                <a:solidFill>
                  <a:schemeClr val="bg1"/>
                </a:solidFill>
                <a:latin typeface="Calibri" panose="020F0502020204030204" pitchFamily="34" charset="0"/>
                <a:ea typeface="Times New Roman" panose="02020603050405020304" pitchFamily="18" charset="0"/>
              </a:rPr>
              <a:t>The WFMP is part of the Reserve Adaptive Management &amp; Monitoring Program which is designed to “Maximize the likelihood of the persistence of a native dominated vegetation mosaic in the Reserve.”</a:t>
            </a:r>
            <a:endParaRPr lang="en-US" sz="105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7" name="Picture 2">
            <a:extLst>
              <a:ext uri="{FF2B5EF4-FFF2-40B4-BE49-F238E27FC236}">
                <a16:creationId xmlns:a16="http://schemas.microsoft.com/office/drawing/2014/main" id="{6EC7B544-F0CF-4AE0-87FE-71A3B4FAF5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1084" y="1749456"/>
            <a:ext cx="4019493" cy="2690687"/>
          </a:xfrm>
          <a:prstGeom prst="rect">
            <a:avLst/>
          </a:prstGeom>
          <a:solidFill>
            <a:srgbClr val="FFFFFF">
              <a:shade val="85000"/>
            </a:srgbClr>
          </a:solidFill>
          <a:ln w="381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79953589"/>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BF08-FA6C-3141-9FE6-41FDE6AD3BC2}"/>
              </a:ext>
            </a:extLst>
          </p:cNvPr>
          <p:cNvSpPr>
            <a:spLocks noGrp="1"/>
          </p:cNvSpPr>
          <p:nvPr>
            <p:ph type="title"/>
          </p:nvPr>
        </p:nvSpPr>
        <p:spPr>
          <a:xfrm>
            <a:off x="279027" y="1151491"/>
            <a:ext cx="4118162" cy="994172"/>
          </a:xfrm>
        </p:spPr>
        <p:txBody>
          <a:bodyPr>
            <a:normAutofit fontScale="90000"/>
          </a:bodyPr>
          <a:lstStyle/>
          <a:p>
            <a:r>
              <a:rPr lang="en-US" sz="2475" b="1" dirty="0">
                <a:solidFill>
                  <a:srgbClr val="78A22F"/>
                </a:solidFill>
                <a:latin typeface="Helvetica Neue" panose="02000503000000020004" pitchFamily="2" charset="0"/>
                <a:ea typeface="Helvetica Neue" panose="02000503000000020004" pitchFamily="2" charset="0"/>
                <a:cs typeface="Helvetica Neue" panose="02000503000000020004" pitchFamily="2" charset="0"/>
              </a:rPr>
              <a:t>Long Term Strategic Wildland Fire Protection Plan</a:t>
            </a:r>
          </a:p>
        </p:txBody>
      </p:sp>
      <p:sp>
        <p:nvSpPr>
          <p:cNvPr id="3" name="Content Placeholder 2">
            <a:extLst>
              <a:ext uri="{FF2B5EF4-FFF2-40B4-BE49-F238E27FC236}">
                <a16:creationId xmlns:a16="http://schemas.microsoft.com/office/drawing/2014/main" id="{B5511AC3-0086-C845-A0B4-896A03503A34}"/>
              </a:ext>
            </a:extLst>
          </p:cNvPr>
          <p:cNvSpPr>
            <a:spLocks noGrp="1"/>
          </p:cNvSpPr>
          <p:nvPr>
            <p:ph idx="1"/>
          </p:nvPr>
        </p:nvSpPr>
        <p:spPr>
          <a:xfrm>
            <a:off x="279027" y="2145663"/>
            <a:ext cx="4118162" cy="2253778"/>
          </a:xfrm>
        </p:spPr>
        <p:txBody>
          <a:bodyPr>
            <a:noAutofit/>
          </a:bodyPr>
          <a:lstStyle/>
          <a:p>
            <a:pPr marL="161925" indent="0">
              <a:buNone/>
            </a:pPr>
            <a:r>
              <a:rPr lang="en-US" sz="1200" dirty="0"/>
              <a:t>Plan Components:</a:t>
            </a:r>
          </a:p>
          <a:p>
            <a:pPr lvl="1">
              <a:buSzPct val="100000"/>
            </a:pPr>
            <a:r>
              <a:rPr lang="en-US" sz="1200" dirty="0"/>
              <a:t>Role of Fire in OC lands</a:t>
            </a:r>
          </a:p>
          <a:p>
            <a:pPr lvl="1">
              <a:buSzPct val="100000"/>
            </a:pPr>
            <a:r>
              <a:rPr lang="en-US" sz="1200" dirty="0"/>
              <a:t>Threat of Wildfire</a:t>
            </a:r>
          </a:p>
          <a:p>
            <a:pPr lvl="1">
              <a:buSzPct val="100000"/>
            </a:pPr>
            <a:r>
              <a:rPr lang="en-US" sz="1200" dirty="0"/>
              <a:t>Fire Management Compartments (FMC)</a:t>
            </a:r>
          </a:p>
          <a:p>
            <a:pPr lvl="1">
              <a:buSzPct val="100000"/>
            </a:pPr>
            <a:r>
              <a:rPr lang="en-US" sz="1200" dirty="0"/>
              <a:t>Fire Management Units (FMU)</a:t>
            </a:r>
          </a:p>
          <a:p>
            <a:pPr lvl="1">
              <a:buSzPct val="100000"/>
            </a:pPr>
            <a:r>
              <a:rPr lang="en-US" sz="1200" dirty="0"/>
              <a:t>Fuel Treatment to Protect Life and Property</a:t>
            </a:r>
          </a:p>
          <a:p>
            <a:pPr lvl="1">
              <a:buSzPct val="100000"/>
            </a:pPr>
            <a:r>
              <a:rPr lang="en-US" sz="1200" dirty="0"/>
              <a:t>Fuel Treatment to Protect Biological, Cultural and Historic Resource Values</a:t>
            </a:r>
          </a:p>
          <a:p>
            <a:pPr lvl="1">
              <a:buSzPct val="100000"/>
            </a:pPr>
            <a:r>
              <a:rPr lang="en-US" sz="1200" dirty="0"/>
              <a:t>Fuel Models</a:t>
            </a:r>
          </a:p>
        </p:txBody>
      </p:sp>
      <p:sp>
        <p:nvSpPr>
          <p:cNvPr id="5" name="Rectangle 4">
            <a:extLst>
              <a:ext uri="{FF2B5EF4-FFF2-40B4-BE49-F238E27FC236}">
                <a16:creationId xmlns:a16="http://schemas.microsoft.com/office/drawing/2014/main" id="{1F7F80DC-C2D1-0942-ABEA-66C1F5A0B7D9}"/>
              </a:ext>
            </a:extLst>
          </p:cNvPr>
          <p:cNvSpPr/>
          <p:nvPr/>
        </p:nvSpPr>
        <p:spPr>
          <a:xfrm>
            <a:off x="404309" y="4494930"/>
            <a:ext cx="3992880" cy="1211580"/>
          </a:xfrm>
          <a:prstGeom prst="rect">
            <a:avLst/>
          </a:prstGeom>
          <a:solidFill>
            <a:srgbClr val="78A2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TextBox 5">
            <a:extLst>
              <a:ext uri="{FF2B5EF4-FFF2-40B4-BE49-F238E27FC236}">
                <a16:creationId xmlns:a16="http://schemas.microsoft.com/office/drawing/2014/main" id="{C9614DFA-C20D-D841-A501-CA7BB203DA56}"/>
              </a:ext>
            </a:extLst>
          </p:cNvPr>
          <p:cNvSpPr txBox="1"/>
          <p:nvPr/>
        </p:nvSpPr>
        <p:spPr>
          <a:xfrm>
            <a:off x="610049" y="4638268"/>
            <a:ext cx="3581400" cy="784830"/>
          </a:xfrm>
          <a:prstGeom prst="rect">
            <a:avLst/>
          </a:prstGeom>
          <a:noFill/>
        </p:spPr>
        <p:txBody>
          <a:bodyPr wrap="square" rtlCol="0">
            <a:spAutoFit/>
          </a:bodyPr>
          <a:lstStyle/>
          <a:p>
            <a:r>
              <a:rPr lang="en-US" sz="15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FMC is larger unit, 9 are located on RMV. FMU with FMC vary from one unit to six units</a:t>
            </a:r>
          </a:p>
        </p:txBody>
      </p:sp>
      <p:pic>
        <p:nvPicPr>
          <p:cNvPr id="7" name="Picture 2">
            <a:extLst>
              <a:ext uri="{FF2B5EF4-FFF2-40B4-BE49-F238E27FC236}">
                <a16:creationId xmlns:a16="http://schemas.microsoft.com/office/drawing/2014/main" id="{0F1A3CB5-5DB7-43B4-B7F4-81CB1F262C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7671" y="882410"/>
            <a:ext cx="3442172" cy="5093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820531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BF08-FA6C-3141-9FE6-41FDE6AD3BC2}"/>
              </a:ext>
            </a:extLst>
          </p:cNvPr>
          <p:cNvSpPr>
            <a:spLocks noGrp="1"/>
          </p:cNvSpPr>
          <p:nvPr>
            <p:ph type="title"/>
          </p:nvPr>
        </p:nvSpPr>
        <p:spPr>
          <a:xfrm>
            <a:off x="279027" y="1151491"/>
            <a:ext cx="4118162" cy="994172"/>
          </a:xfrm>
        </p:spPr>
        <p:txBody>
          <a:bodyPr>
            <a:normAutofit/>
          </a:bodyPr>
          <a:lstStyle/>
          <a:p>
            <a:r>
              <a:rPr lang="en-US" sz="2475" b="1" dirty="0">
                <a:solidFill>
                  <a:srgbClr val="78A22F"/>
                </a:solidFill>
                <a:latin typeface="Helvetica Neue" panose="02000503000000020004" pitchFamily="2" charset="0"/>
                <a:ea typeface="Helvetica Neue" panose="02000503000000020004" pitchFamily="2" charset="0"/>
                <a:cs typeface="Helvetica Neue" panose="02000503000000020004" pitchFamily="2" charset="0"/>
              </a:rPr>
              <a:t>Short Term Tactical Fire Suppression Plan</a:t>
            </a:r>
          </a:p>
        </p:txBody>
      </p:sp>
      <p:sp>
        <p:nvSpPr>
          <p:cNvPr id="3" name="Content Placeholder 2">
            <a:extLst>
              <a:ext uri="{FF2B5EF4-FFF2-40B4-BE49-F238E27FC236}">
                <a16:creationId xmlns:a16="http://schemas.microsoft.com/office/drawing/2014/main" id="{B5511AC3-0086-C845-A0B4-896A03503A34}"/>
              </a:ext>
            </a:extLst>
          </p:cNvPr>
          <p:cNvSpPr>
            <a:spLocks noGrp="1"/>
          </p:cNvSpPr>
          <p:nvPr>
            <p:ph idx="1"/>
          </p:nvPr>
        </p:nvSpPr>
        <p:spPr>
          <a:xfrm>
            <a:off x="279027" y="2145663"/>
            <a:ext cx="4118162" cy="2253778"/>
          </a:xfrm>
        </p:spPr>
        <p:txBody>
          <a:bodyPr>
            <a:noAutofit/>
          </a:bodyPr>
          <a:lstStyle/>
          <a:p>
            <a:pPr>
              <a:buSzPct val="100000"/>
            </a:pPr>
            <a:r>
              <a:rPr lang="en-US" sz="1200" dirty="0"/>
              <a:t>FMC’s encompass major populations of Covered Species </a:t>
            </a:r>
          </a:p>
          <a:p>
            <a:pPr>
              <a:buSzPct val="100000"/>
            </a:pPr>
            <a:r>
              <a:rPr lang="en-US" sz="1200" dirty="0"/>
              <a:t>Suppression plans for each FMC or FMU</a:t>
            </a:r>
          </a:p>
          <a:p>
            <a:pPr>
              <a:buSzPct val="100000"/>
            </a:pPr>
            <a:r>
              <a:rPr lang="en-US" sz="1200" dirty="0"/>
              <a:t>Three tactical operation modes:</a:t>
            </a:r>
          </a:p>
          <a:p>
            <a:pPr lvl="1">
              <a:buSzPct val="100000"/>
              <a:buFont typeface="Wingdings" panose="05000000000000000000" pitchFamily="2" charset="2"/>
              <a:buChar char="ü"/>
            </a:pPr>
            <a:r>
              <a:rPr lang="en-US" sz="1200" dirty="0"/>
              <a:t>Aggressive - Direct Attack: immediate containment  &amp; control using all available resources</a:t>
            </a:r>
          </a:p>
          <a:p>
            <a:pPr lvl="1">
              <a:buSzPct val="100000"/>
              <a:buFont typeface="Wingdings" panose="05000000000000000000" pitchFamily="2" charset="2"/>
              <a:buChar char="ü"/>
            </a:pPr>
            <a:r>
              <a:rPr lang="en-US" sz="1200" dirty="0"/>
              <a:t>Standard – Combined Attack: </a:t>
            </a:r>
            <a:r>
              <a:rPr lang="en-US" altLang="en-US" sz="1200" dirty="0"/>
              <a:t>containment &amp; control with minimal disruption to natural resources</a:t>
            </a:r>
          </a:p>
          <a:p>
            <a:pPr lvl="1">
              <a:buSzPct val="100000"/>
              <a:buFont typeface="Wingdings" panose="05000000000000000000" pitchFamily="2" charset="2"/>
              <a:buChar char="ü"/>
            </a:pPr>
            <a:r>
              <a:rPr lang="en-US" sz="1200" dirty="0"/>
              <a:t>Modified – Indirect Attack: </a:t>
            </a:r>
            <a:r>
              <a:rPr lang="en-US" altLang="en-US" sz="1200" dirty="0"/>
              <a:t>containment &amp; control with no destruction or disturbance to the natural ecology </a:t>
            </a:r>
            <a:endParaRPr lang="en-US" sz="1200" dirty="0"/>
          </a:p>
        </p:txBody>
      </p:sp>
      <p:sp>
        <p:nvSpPr>
          <p:cNvPr id="5" name="Rectangle 4">
            <a:extLst>
              <a:ext uri="{FF2B5EF4-FFF2-40B4-BE49-F238E27FC236}">
                <a16:creationId xmlns:a16="http://schemas.microsoft.com/office/drawing/2014/main" id="{1F7F80DC-C2D1-0942-ABEA-66C1F5A0B7D9}"/>
              </a:ext>
            </a:extLst>
          </p:cNvPr>
          <p:cNvSpPr/>
          <p:nvPr/>
        </p:nvSpPr>
        <p:spPr>
          <a:xfrm>
            <a:off x="404309" y="4494930"/>
            <a:ext cx="3992880" cy="1211580"/>
          </a:xfrm>
          <a:prstGeom prst="rect">
            <a:avLst/>
          </a:prstGeom>
          <a:solidFill>
            <a:srgbClr val="78A2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TextBox 5">
            <a:extLst>
              <a:ext uri="{FF2B5EF4-FFF2-40B4-BE49-F238E27FC236}">
                <a16:creationId xmlns:a16="http://schemas.microsoft.com/office/drawing/2014/main" id="{C9614DFA-C20D-D841-A501-CA7BB203DA56}"/>
              </a:ext>
            </a:extLst>
          </p:cNvPr>
          <p:cNvSpPr txBox="1"/>
          <p:nvPr/>
        </p:nvSpPr>
        <p:spPr>
          <a:xfrm>
            <a:off x="610049" y="4638268"/>
            <a:ext cx="3581400" cy="553998"/>
          </a:xfrm>
          <a:prstGeom prst="rect">
            <a:avLst/>
          </a:prstGeom>
          <a:noFill/>
        </p:spPr>
        <p:txBody>
          <a:bodyPr wrap="square" rtlCol="0">
            <a:spAutoFit/>
          </a:bodyPr>
          <a:lstStyle/>
          <a:p>
            <a:endParaRPr lang="en-US" sz="15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15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Goal: contain every fire to its FMU</a:t>
            </a:r>
          </a:p>
        </p:txBody>
      </p:sp>
      <p:pic>
        <p:nvPicPr>
          <p:cNvPr id="7" name="Picture 2">
            <a:extLst>
              <a:ext uri="{FF2B5EF4-FFF2-40B4-BE49-F238E27FC236}">
                <a16:creationId xmlns:a16="http://schemas.microsoft.com/office/drawing/2014/main" id="{876C3F16-5D0B-49FB-B5FA-A0AC85EB41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5355" y="1151490"/>
            <a:ext cx="3591863" cy="4595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7218457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9345" y="1787594"/>
            <a:ext cx="8225314" cy="3663773"/>
          </a:xfrm>
        </p:spPr>
        <p:txBody>
          <a:bodyPr>
            <a:normAutofit/>
          </a:bodyPr>
          <a:lstStyle/>
          <a:p>
            <a:pPr marL="0" indent="0">
              <a:buNone/>
            </a:pPr>
            <a:endParaRPr lang="en-US" b="1" u="sng" dirty="0">
              <a:solidFill>
                <a:srgbClr val="8A983E"/>
              </a:solidFill>
            </a:endParaRPr>
          </a:p>
          <a:p>
            <a:pPr marL="0" indent="0" algn="ctr">
              <a:buNone/>
            </a:pPr>
            <a:endParaRPr lang="en-US" b="1" dirty="0">
              <a:solidFill>
                <a:srgbClr val="8A983E"/>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5378" y="340340"/>
            <a:ext cx="4253244" cy="6329679"/>
          </a:xfrm>
          <a:prstGeom prst="rect">
            <a:avLst/>
          </a:prstGeom>
        </p:spPr>
      </p:pic>
    </p:spTree>
    <p:extLst>
      <p:ext uri="{BB962C8B-B14F-4D97-AF65-F5344CB8AC3E}">
        <p14:creationId xmlns:p14="http://schemas.microsoft.com/office/powerpoint/2010/main" val="33986391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TM03457444[[fn=Basis]]</Template>
  <TotalTime>3218</TotalTime>
  <Words>4443</Words>
  <Application>Microsoft Office PowerPoint</Application>
  <PresentationFormat>On-screen Show (4:3)</PresentationFormat>
  <Paragraphs>594</Paragraphs>
  <Slides>120</Slides>
  <Notes>51</Notes>
  <HiddenSlides>0</HiddenSlides>
  <MMClips>0</MMClips>
  <ScaleCrop>false</ScaleCrop>
  <HeadingPairs>
    <vt:vector size="8" baseType="variant">
      <vt:variant>
        <vt:lpstr>Fonts Used</vt:lpstr>
      </vt:variant>
      <vt:variant>
        <vt:i4>16</vt:i4>
      </vt:variant>
      <vt:variant>
        <vt:lpstr>Theme</vt:lpstr>
      </vt:variant>
      <vt:variant>
        <vt:i4>1</vt:i4>
      </vt:variant>
      <vt:variant>
        <vt:lpstr>Embedded OLE Servers</vt:lpstr>
      </vt:variant>
      <vt:variant>
        <vt:i4>1</vt:i4>
      </vt:variant>
      <vt:variant>
        <vt:lpstr>Slide Titles</vt:lpstr>
      </vt:variant>
      <vt:variant>
        <vt:i4>120</vt:i4>
      </vt:variant>
    </vt:vector>
  </HeadingPairs>
  <TitlesOfParts>
    <vt:vector size="138" baseType="lpstr">
      <vt:lpstr>Archer Bold</vt:lpstr>
      <vt:lpstr>Archer Book</vt:lpstr>
      <vt:lpstr>Arial</vt:lpstr>
      <vt:lpstr>Arial Black</vt:lpstr>
      <vt:lpstr>Calibri</vt:lpstr>
      <vt:lpstr>Calibri Light</vt:lpstr>
      <vt:lpstr>CgNashvilleMd</vt:lpstr>
      <vt:lpstr>Helvetica</vt:lpstr>
      <vt:lpstr>Helvetica Neue</vt:lpstr>
      <vt:lpstr>MrsEavesRoman</vt:lpstr>
      <vt:lpstr>Old English Text MT</vt:lpstr>
      <vt:lpstr>Times</vt:lpstr>
      <vt:lpstr>Times New Roman</vt:lpstr>
      <vt:lpstr>TimesNewRomanPSMT</vt:lpstr>
      <vt:lpstr>Wingdings</vt:lpstr>
      <vt:lpstr>Wingdings 2</vt:lpstr>
      <vt:lpstr>Office Theme</vt:lpstr>
      <vt:lpstr>Adobe Acrobat Document</vt:lpstr>
      <vt:lpstr>PowerPoint Presentation</vt:lpstr>
      <vt:lpstr>“The Ranch” Past, Present and Future of the Historic Rancho Mission Viejo</vt:lpstr>
      <vt:lpstr> Ranching and Farming Since 1882 – 200,000+ acres Cattle, lemons, avocados &amp; Dryland Farming</vt:lpstr>
      <vt:lpstr> Master Planned Communities Since 1960s, home to approx. 180,000 residents of        Mission Viejo, Rancho Santa Margarita Las Flores, Ladera Ranch, and Rancho Mission Viejo</vt:lpstr>
      <vt:lpstr>PowerPoint Presentation</vt:lpstr>
      <vt:lpstr>RMV’s Land Development Role</vt:lpstr>
      <vt:lpstr>Grading and Infrastructure Design &amp; Construction</vt:lpstr>
      <vt:lpstr>RMV Partnership with Public Agencies</vt:lpstr>
      <vt:lpstr> Building a Master Planned Community  Long Term Planning </vt:lpstr>
      <vt:lpstr> Building a Master Planned Community      Evaluating Risk </vt:lpstr>
      <vt:lpstr>RMV Master Development Process</vt:lpstr>
      <vt:lpstr>Historic Planned Communities “On the Ranch”</vt:lpstr>
      <vt:lpstr>Mission Viejo</vt:lpstr>
      <vt:lpstr>Rancho Santa Margarita</vt:lpstr>
      <vt:lpstr>Las Flores</vt:lpstr>
      <vt:lpstr>OC Residential back in 1990’s: What Wasn’t Working?</vt:lpstr>
      <vt:lpstr>Ladera Ranch</vt:lpstr>
      <vt:lpstr>Ladera Ranch Challenges &amp; Opportunities</vt:lpstr>
      <vt:lpstr>Ladera Ranch Partnership with County of Orange prior to the 1999 Grand Opening</vt:lpstr>
      <vt:lpstr>PowerPoint Presentation</vt:lpstr>
      <vt:lpstr>Unique Attributes of Ladera Ranch</vt:lpstr>
      <vt:lpstr>Unique Attributes of Ladera Ranch</vt:lpstr>
      <vt:lpstr>Unique Attributes of Ladera Ranch</vt:lpstr>
      <vt:lpstr>Ladera Ranch Activity Spine Linking Villages</vt:lpstr>
      <vt:lpstr>Ladera Ranch Village Trail Connectivity</vt:lpstr>
      <vt:lpstr>Ladera Ranch Village Clubs</vt:lpstr>
      <vt:lpstr>Ladera Ranch Village Phasing</vt:lpstr>
      <vt:lpstr>Ladera Ranch Design Review Process</vt:lpstr>
      <vt:lpstr>Ladera Ranch  County of Orange Development Process 1999-2006</vt:lpstr>
      <vt:lpstr>Transportation Planning</vt:lpstr>
      <vt:lpstr>Rear-Loaded Building Types </vt:lpstr>
      <vt:lpstr>Neighborhood  Distinction</vt:lpstr>
      <vt:lpstr>Ladera Ranch Lessons Learned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“Ranch Plan” Planned Community 2004 GPA, Zone Change, DA, EIR &amp; Settlements           14,000 DU, 5.2 million SF </vt:lpstr>
      <vt:lpstr>PowerPoint Presentation</vt:lpstr>
      <vt:lpstr>The “Ranch Plan” Planned Community  What has changed since Ladera Ranch?</vt:lpstr>
      <vt:lpstr>Why IS RMV Development agreement so important?</vt:lpstr>
      <vt:lpstr>Development Agreement   Mutual Benefits &amp; Assurances</vt:lpstr>
      <vt:lpstr>Ranch Plan Planning Process</vt:lpstr>
      <vt:lpstr>Ranch Plan Planning Process</vt:lpstr>
      <vt:lpstr>RMV Infrastructure Summary &amp; Highlights</vt:lpstr>
      <vt:lpstr>Regulation Compliance Matrix</vt:lpstr>
      <vt:lpstr> Rancho Mission Viejo Runoff Management Plan (ROMP) Addresses Watershed Stormwater Impacts of Project</vt:lpstr>
      <vt:lpstr>Rancho Mission Viejo  State &amp; Federal Agency Permits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Esencia Farm</vt:lpstr>
      <vt:lpstr>Ranch Amenities through Esencia</vt:lpstr>
      <vt:lpstr>PowerPoint Presentation</vt:lpstr>
      <vt:lpstr>Gavilán Neighborhoods  at Esencia</vt:lpstr>
      <vt:lpstr>Transportation Management Association  RanchRide</vt:lpstr>
      <vt:lpstr>PA-3 Overview</vt:lpstr>
      <vt:lpstr>PowerPoint Presentation</vt:lpstr>
      <vt:lpstr>PowerPoint Presentation</vt:lpstr>
      <vt:lpstr>PowerPoint Presentation</vt:lpstr>
      <vt:lpstr>Product and Architecture</vt:lpstr>
      <vt:lpstr>PowerPoint Presentation</vt:lpstr>
      <vt:lpstr>Attainability</vt:lpstr>
      <vt:lpstr>Product Design &amp; Prototyping</vt:lpstr>
      <vt:lpstr>PowerPoint Presentation</vt:lpstr>
      <vt:lpstr>PowerPoint Presentation</vt:lpstr>
      <vt:lpstr>MR1</vt:lpstr>
      <vt:lpstr>PowerPoint Presentation</vt:lpstr>
      <vt:lpstr>Architectural Styles</vt:lpstr>
      <vt:lpstr>MR1</vt:lpstr>
      <vt:lpstr>Neighborhood Crafting</vt:lpstr>
      <vt:lpstr>Neighborhood Crafting</vt:lpstr>
      <vt:lpstr>Neighborhood Crafting</vt:lpstr>
      <vt:lpstr>Design Guidelines</vt:lpstr>
      <vt:lpstr>Design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Will RMV Evolve 2022+?</vt:lpstr>
      <vt:lpstr>PowerPoint Presentation</vt:lpstr>
      <vt:lpstr>PowerPoint Presentation</vt:lpstr>
      <vt:lpstr>PowerPoint Presentation</vt:lpstr>
      <vt:lpstr>PowerPoint Presentation</vt:lpstr>
      <vt:lpstr>PowerPoint Presentation</vt:lpstr>
      <vt:lpstr>Innovation  A responsibility of Master Planned Community Developers</vt:lpstr>
      <vt:lpstr>Wildfires are a Growing Danger</vt:lpstr>
      <vt:lpstr>Wildfires are a Growing Danger … especially for older homes</vt:lpstr>
      <vt:lpstr>Ranch Plan Fire Protection Program</vt:lpstr>
      <vt:lpstr>PowerPoint Presentation</vt:lpstr>
      <vt:lpstr>Habitat Reserve Wildland Fire Management Plan (WFMP)</vt:lpstr>
      <vt:lpstr>Long Term Strategic Wildland Fire Protection Plan</vt:lpstr>
      <vt:lpstr>Short Term Tactical Fire Suppression Plan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May 8th Session Entitlement Process &amp; Community Outreach</dc:title>
  <dc:creator>Jay Bullock</dc:creator>
  <cp:lastModifiedBy>Jay Bullock</cp:lastModifiedBy>
  <cp:revision>13</cp:revision>
  <dcterms:created xsi:type="dcterms:W3CDTF">2019-05-06T05:33:15Z</dcterms:created>
  <dcterms:modified xsi:type="dcterms:W3CDTF">2022-06-01T22:32:12Z</dcterms:modified>
</cp:coreProperties>
</file>